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46" r:id="rId2"/>
    <p:sldId id="414" r:id="rId3"/>
    <p:sldId id="387" r:id="rId4"/>
    <p:sldId id="349" r:id="rId5"/>
    <p:sldId id="391" r:id="rId6"/>
    <p:sldId id="403" r:id="rId7"/>
    <p:sldId id="405" r:id="rId8"/>
    <p:sldId id="404" r:id="rId9"/>
    <p:sldId id="350" r:id="rId10"/>
    <p:sldId id="452" r:id="rId11"/>
    <p:sldId id="413" r:id="rId12"/>
    <p:sldId id="415" r:id="rId13"/>
    <p:sldId id="418" r:id="rId14"/>
    <p:sldId id="410" r:id="rId15"/>
    <p:sldId id="428" r:id="rId16"/>
    <p:sldId id="422" r:id="rId17"/>
    <p:sldId id="367" r:id="rId18"/>
    <p:sldId id="445" r:id="rId19"/>
    <p:sldId id="368" r:id="rId20"/>
    <p:sldId id="443" r:id="rId21"/>
    <p:sldId id="444" r:id="rId22"/>
    <p:sldId id="438" r:id="rId23"/>
    <p:sldId id="332" r:id="rId24"/>
    <p:sldId id="439" r:id="rId25"/>
    <p:sldId id="440" r:id="rId26"/>
    <p:sldId id="441" r:id="rId27"/>
    <p:sldId id="417" r:id="rId28"/>
    <p:sldId id="448" r:id="rId29"/>
    <p:sldId id="450" r:id="rId30"/>
    <p:sldId id="451" r:id="rId31"/>
    <p:sldId id="431" r:id="rId32"/>
    <p:sldId id="432" r:id="rId33"/>
    <p:sldId id="325" r:id="rId34"/>
    <p:sldId id="372" r:id="rId35"/>
    <p:sldId id="45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61" autoAdjust="0"/>
    <p:restoredTop sz="94660"/>
  </p:normalViewPr>
  <p:slideViewPr>
    <p:cSldViewPr snapToGrid="0">
      <p:cViewPr varScale="1">
        <p:scale>
          <a:sx n="114" d="100"/>
          <a:sy n="114" d="100"/>
        </p:scale>
        <p:origin x="252" y="10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8AB81-670E-435A-A0F9-C57EA2057817}" type="datetimeFigureOut">
              <a:rPr lang="en-US" smtClean="0"/>
              <a:t>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F6CF7-3DC0-4299-B741-03D4A0F925BC}" type="slidenum">
              <a:rPr lang="en-US" smtClean="0"/>
              <a:t>‹#›</a:t>
            </a:fld>
            <a:endParaRPr lang="en-US"/>
          </a:p>
        </p:txBody>
      </p:sp>
    </p:spTree>
    <p:extLst>
      <p:ext uri="{BB962C8B-B14F-4D97-AF65-F5344CB8AC3E}">
        <p14:creationId xmlns:p14="http://schemas.microsoft.com/office/powerpoint/2010/main" val="3849853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We then genotyped 1161 CFW mice using a genotyping by sequencing approach.</a:t>
            </a:r>
          </a:p>
          <a:p>
            <a:pPr fontAlgn="base"/>
            <a:endParaRPr lang="en-US" dirty="0"/>
          </a:p>
          <a:p>
            <a:pPr fontAlgn="base"/>
            <a:r>
              <a:rPr lang="en-US" dirty="0"/>
              <a:t>I don’t have time to go into the details</a:t>
            </a:r>
            <a:r>
              <a:rPr lang="en-US" baseline="0" dirty="0"/>
              <a:t> of how this is accomplished, but the take home message is that it </a:t>
            </a:r>
            <a:r>
              <a:rPr lang="en-US" dirty="0"/>
              <a:t>generates tens of thousands of single nucleotide polymorphisms (SNPs) for use in genetic analyses. </a:t>
            </a:r>
          </a:p>
          <a:p>
            <a:pPr fontAlgn="base"/>
            <a:endParaRPr lang="en-US" dirty="0"/>
          </a:p>
          <a:p>
            <a:pPr fontAlgn="base"/>
            <a:r>
              <a:rPr lang="en-US" dirty="0"/>
              <a:t>And its cheap---the</a:t>
            </a:r>
            <a:r>
              <a:rPr lang="en-US" baseline="0" dirty="0"/>
              <a:t> cost per sample is $70/sample and expected to drop, as compared to about $90/sample in the </a:t>
            </a:r>
            <a:r>
              <a:rPr lang="en-US" baseline="0" dirty="0" err="1"/>
              <a:t>MegaMuga</a:t>
            </a:r>
            <a:r>
              <a:rPr lang="en-US" baseline="0" dirty="0"/>
              <a:t>.</a:t>
            </a:r>
          </a:p>
          <a:p>
            <a:pPr fontAlgn="base"/>
            <a:endParaRPr lang="en-US" baseline="0" dirty="0"/>
          </a:p>
          <a:p>
            <a:pPr fontAlgn="base"/>
            <a:r>
              <a:rPr lang="en-US" baseline="0" dirty="0"/>
              <a:t>Furthermore, many of the SNPS in the </a:t>
            </a:r>
            <a:r>
              <a:rPr lang="en-US" baseline="0" dirty="0" err="1"/>
              <a:t>Megamuga</a:t>
            </a:r>
            <a:r>
              <a:rPr lang="en-US" baseline="0" dirty="0"/>
              <a:t> would be uninformative in our CFW mice---we would only have about 20-30K informative SNPs, as compared to the approximately 90k that we get via GBS.</a:t>
            </a:r>
            <a:endParaRPr lang="en-US" dirty="0"/>
          </a:p>
          <a:p>
            <a:pPr fontAlgn="base"/>
            <a:endParaRPr lang="en-US" dirty="0"/>
          </a:p>
          <a:p>
            <a:pPr fontAlgn="base"/>
            <a:r>
              <a:rPr lang="en-US" dirty="0"/>
              <a:t>Historically, its</a:t>
            </a:r>
            <a:r>
              <a:rPr lang="en-US" baseline="0" dirty="0"/>
              <a:t> been primarily used to genotype maize genomes, but we have successfully conducted GBS in these outbred mice.</a:t>
            </a:r>
          </a:p>
          <a:p>
            <a:pPr fontAlgn="base"/>
            <a:endParaRPr lang="en-US" baseline="0" dirty="0"/>
          </a:p>
          <a:p>
            <a:pPr marL="0" marR="0" indent="0" algn="l" defTabSz="914400" rtl="0" eaLnBrk="1" fontAlgn="base" latinLnBrk="0" hangingPunct="1">
              <a:lnSpc>
                <a:spcPct val="100000"/>
              </a:lnSpc>
              <a:spcBef>
                <a:spcPts val="0"/>
              </a:spcBef>
              <a:spcAft>
                <a:spcPts val="0"/>
              </a:spcAft>
              <a:buClrTx/>
              <a:buSzTx/>
              <a:buFontTx/>
              <a:buNone/>
              <a:tabLst/>
              <a:defRPr/>
            </a:pPr>
            <a:r>
              <a:rPr lang="en-US" dirty="0"/>
              <a:t>Natalia</a:t>
            </a:r>
            <a:r>
              <a:rPr lang="en-US" baseline="0" dirty="0"/>
              <a:t> Gonzales and Alex Gileta are both attending this conference and presenting their GBS results; and I’m sure they’d be more than happy to answer any questions you have about this approach.</a:t>
            </a:r>
            <a:endParaRPr lang="en-US" dirty="0"/>
          </a:p>
          <a:p>
            <a:pPr fontAlgn="base"/>
            <a:r>
              <a:rPr lang="en-US" baseline="0" dirty="0"/>
              <a:t>  </a:t>
            </a:r>
            <a:endParaRPr lang="en-US" dirty="0"/>
          </a:p>
          <a:p>
            <a:pPr fontAlgn="base"/>
            <a:endParaRPr lang="en-US" dirty="0"/>
          </a:p>
          <a:p>
            <a:endParaRPr lang="en-US" b="1" dirty="0"/>
          </a:p>
        </p:txBody>
      </p:sp>
      <p:sp>
        <p:nvSpPr>
          <p:cNvPr id="4" name="Slide Number Placeholder 3"/>
          <p:cNvSpPr>
            <a:spLocks noGrp="1"/>
          </p:cNvSpPr>
          <p:nvPr>
            <p:ph type="sldNum" sz="quarter" idx="10"/>
          </p:nvPr>
        </p:nvSpPr>
        <p:spPr/>
        <p:txBody>
          <a:bodyPr/>
          <a:lstStyle/>
          <a:p>
            <a:fld id="{2D6028C1-DFE4-47D6-9718-7C50D821A809}" type="slidenum">
              <a:rPr lang="en-US" smtClean="0"/>
              <a:t>9</a:t>
            </a:fld>
            <a:endParaRPr lang="en-US"/>
          </a:p>
        </p:txBody>
      </p:sp>
    </p:spTree>
    <p:extLst>
      <p:ext uri="{BB962C8B-B14F-4D97-AF65-F5344CB8AC3E}">
        <p14:creationId xmlns:p14="http://schemas.microsoft.com/office/powerpoint/2010/main" val="2501194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B2C68-8AE9-4881-A759-7DB535A9CCFA}" type="slidenum">
              <a:rPr lang="en-US" smtClean="0"/>
              <a:t>12</a:t>
            </a:fld>
            <a:endParaRPr lang="en-US"/>
          </a:p>
        </p:txBody>
      </p:sp>
    </p:spTree>
    <p:extLst>
      <p:ext uri="{BB962C8B-B14F-4D97-AF65-F5344CB8AC3E}">
        <p14:creationId xmlns:p14="http://schemas.microsoft.com/office/powerpoint/2010/main" val="1612224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B2C68-8AE9-4881-A759-7DB535A9CCFA}" type="slidenum">
              <a:rPr lang="en-US" smtClean="0"/>
              <a:t>14</a:t>
            </a:fld>
            <a:endParaRPr lang="en-US"/>
          </a:p>
        </p:txBody>
      </p:sp>
    </p:spTree>
    <p:extLst>
      <p:ext uri="{BB962C8B-B14F-4D97-AF65-F5344CB8AC3E}">
        <p14:creationId xmlns:p14="http://schemas.microsoft.com/office/powerpoint/2010/main" val="4244423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B2C68-8AE9-4881-A759-7DB535A9CCFA}" type="slidenum">
              <a:rPr lang="en-US" smtClean="0"/>
              <a:t>17</a:t>
            </a:fld>
            <a:endParaRPr lang="en-US"/>
          </a:p>
        </p:txBody>
      </p:sp>
    </p:spTree>
    <p:extLst>
      <p:ext uri="{BB962C8B-B14F-4D97-AF65-F5344CB8AC3E}">
        <p14:creationId xmlns:p14="http://schemas.microsoft.com/office/powerpoint/2010/main" val="2922540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t>Center established collaborations</a:t>
            </a:r>
            <a:r>
              <a:rPr lang="en-US" baseline="0" dirty="0"/>
              <a:t> with 8 laboratories across the world. These laboratories are interested in biological questions not related to drug abuse, but they would like to utilize HS population and our ability to perform GWAS, this is an opportunity for them to find variants involved in regulation of their phenotype of interest. For example, NNN.</a:t>
            </a:r>
          </a:p>
          <a:p>
            <a:pPr defTabSz="914350">
              <a:defRPr/>
            </a:pPr>
            <a:r>
              <a:rPr lang="en-US" baseline="0" dirty="0"/>
              <a:t>In addition, using same rats for additional studies is an ethical thing to do, since animals are used more efficiently. Administrative core provides an initial point of contact for these collaborators, then works on establishing dissection protocols, oversees sample shipping and then maintains communications with researchers in order to do GWAS and publish the results.</a:t>
            </a:r>
          </a:p>
          <a:p>
            <a:pPr defTabSz="914350">
              <a:defRPr/>
            </a:pPr>
            <a:r>
              <a:rPr lang="en-US" baseline="0" dirty="0"/>
              <a:t>This core also handles requests to use HS rats (1) and GBS genotyping services (2).</a:t>
            </a:r>
            <a:endParaRPr lang="en-US" dirty="0"/>
          </a:p>
          <a:p>
            <a:endParaRPr lang="en-US" dirty="0"/>
          </a:p>
        </p:txBody>
      </p:sp>
      <p:sp>
        <p:nvSpPr>
          <p:cNvPr id="4" name="Slide Number Placeholder 3"/>
          <p:cNvSpPr>
            <a:spLocks noGrp="1"/>
          </p:cNvSpPr>
          <p:nvPr>
            <p:ph type="sldNum" sz="quarter" idx="10"/>
          </p:nvPr>
        </p:nvSpPr>
        <p:spPr/>
        <p:txBody>
          <a:bodyPr/>
          <a:lstStyle/>
          <a:p>
            <a:fld id="{B9C54695-5F54-4DE4-8052-E8113771F5C2}" type="slidenum">
              <a:rPr lang="en-US" smtClean="0"/>
              <a:t>18</a:t>
            </a:fld>
            <a:endParaRPr lang="en-US"/>
          </a:p>
        </p:txBody>
      </p:sp>
    </p:spTree>
    <p:extLst>
      <p:ext uri="{BB962C8B-B14F-4D97-AF65-F5344CB8AC3E}">
        <p14:creationId xmlns:p14="http://schemas.microsoft.com/office/powerpoint/2010/main" val="3138295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B2C68-8AE9-4881-A759-7DB535A9CCFA}" type="slidenum">
              <a:rPr lang="en-US" smtClean="0"/>
              <a:t>27</a:t>
            </a:fld>
            <a:endParaRPr lang="en-US"/>
          </a:p>
        </p:txBody>
      </p:sp>
    </p:spTree>
    <p:extLst>
      <p:ext uri="{BB962C8B-B14F-4D97-AF65-F5344CB8AC3E}">
        <p14:creationId xmlns:p14="http://schemas.microsoft.com/office/powerpoint/2010/main" val="3290126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E81BBF-0FEF-4995-BF90-117BA0E854CD}"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1BF50-4032-44AF-807B-22325B71D398}" type="slidenum">
              <a:rPr lang="en-US" smtClean="0"/>
              <a:t>‹#›</a:t>
            </a:fld>
            <a:endParaRPr lang="en-US"/>
          </a:p>
        </p:txBody>
      </p:sp>
    </p:spTree>
    <p:extLst>
      <p:ext uri="{BB962C8B-B14F-4D97-AF65-F5344CB8AC3E}">
        <p14:creationId xmlns:p14="http://schemas.microsoft.com/office/powerpoint/2010/main" val="3337687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81BBF-0FEF-4995-BF90-117BA0E854CD}"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1BF50-4032-44AF-807B-22325B71D398}" type="slidenum">
              <a:rPr lang="en-US" smtClean="0"/>
              <a:t>‹#›</a:t>
            </a:fld>
            <a:endParaRPr lang="en-US"/>
          </a:p>
        </p:txBody>
      </p:sp>
    </p:spTree>
    <p:extLst>
      <p:ext uri="{BB962C8B-B14F-4D97-AF65-F5344CB8AC3E}">
        <p14:creationId xmlns:p14="http://schemas.microsoft.com/office/powerpoint/2010/main" val="41802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81BBF-0FEF-4995-BF90-117BA0E854CD}"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1BF50-4032-44AF-807B-22325B71D398}" type="slidenum">
              <a:rPr lang="en-US" smtClean="0"/>
              <a:t>‹#›</a:t>
            </a:fld>
            <a:endParaRPr lang="en-US"/>
          </a:p>
        </p:txBody>
      </p:sp>
    </p:spTree>
    <p:extLst>
      <p:ext uri="{BB962C8B-B14F-4D97-AF65-F5344CB8AC3E}">
        <p14:creationId xmlns:p14="http://schemas.microsoft.com/office/powerpoint/2010/main" val="1357832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81BBF-0FEF-4995-BF90-117BA0E854CD}"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1BF50-4032-44AF-807B-22325B71D398}" type="slidenum">
              <a:rPr lang="en-US" smtClean="0"/>
              <a:t>‹#›</a:t>
            </a:fld>
            <a:endParaRPr lang="en-US"/>
          </a:p>
        </p:txBody>
      </p:sp>
    </p:spTree>
    <p:extLst>
      <p:ext uri="{BB962C8B-B14F-4D97-AF65-F5344CB8AC3E}">
        <p14:creationId xmlns:p14="http://schemas.microsoft.com/office/powerpoint/2010/main" val="276392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E81BBF-0FEF-4995-BF90-117BA0E854CD}"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1BF50-4032-44AF-807B-22325B71D398}" type="slidenum">
              <a:rPr lang="en-US" smtClean="0"/>
              <a:t>‹#›</a:t>
            </a:fld>
            <a:endParaRPr lang="en-US"/>
          </a:p>
        </p:txBody>
      </p:sp>
    </p:spTree>
    <p:extLst>
      <p:ext uri="{BB962C8B-B14F-4D97-AF65-F5344CB8AC3E}">
        <p14:creationId xmlns:p14="http://schemas.microsoft.com/office/powerpoint/2010/main" val="910547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E81BBF-0FEF-4995-BF90-117BA0E854CD}"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1BF50-4032-44AF-807B-22325B71D398}" type="slidenum">
              <a:rPr lang="en-US" smtClean="0"/>
              <a:t>‹#›</a:t>
            </a:fld>
            <a:endParaRPr lang="en-US"/>
          </a:p>
        </p:txBody>
      </p:sp>
    </p:spTree>
    <p:extLst>
      <p:ext uri="{BB962C8B-B14F-4D97-AF65-F5344CB8AC3E}">
        <p14:creationId xmlns:p14="http://schemas.microsoft.com/office/powerpoint/2010/main" val="275714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E81BBF-0FEF-4995-BF90-117BA0E854CD}" type="datetimeFigureOut">
              <a:rPr lang="en-US" smtClean="0"/>
              <a:t>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F1BF50-4032-44AF-807B-22325B71D398}" type="slidenum">
              <a:rPr lang="en-US" smtClean="0"/>
              <a:t>‹#›</a:t>
            </a:fld>
            <a:endParaRPr lang="en-US"/>
          </a:p>
        </p:txBody>
      </p:sp>
    </p:spTree>
    <p:extLst>
      <p:ext uri="{BB962C8B-B14F-4D97-AF65-F5344CB8AC3E}">
        <p14:creationId xmlns:p14="http://schemas.microsoft.com/office/powerpoint/2010/main" val="1142449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E81BBF-0FEF-4995-BF90-117BA0E854CD}" type="datetimeFigureOut">
              <a:rPr lang="en-US" smtClean="0"/>
              <a:t>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F1BF50-4032-44AF-807B-22325B71D398}" type="slidenum">
              <a:rPr lang="en-US" smtClean="0"/>
              <a:t>‹#›</a:t>
            </a:fld>
            <a:endParaRPr lang="en-US"/>
          </a:p>
        </p:txBody>
      </p:sp>
    </p:spTree>
    <p:extLst>
      <p:ext uri="{BB962C8B-B14F-4D97-AF65-F5344CB8AC3E}">
        <p14:creationId xmlns:p14="http://schemas.microsoft.com/office/powerpoint/2010/main" val="1595066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81BBF-0FEF-4995-BF90-117BA0E854CD}" type="datetimeFigureOut">
              <a:rPr lang="en-US" smtClean="0"/>
              <a:t>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F1BF50-4032-44AF-807B-22325B71D398}" type="slidenum">
              <a:rPr lang="en-US" smtClean="0"/>
              <a:t>‹#›</a:t>
            </a:fld>
            <a:endParaRPr lang="en-US"/>
          </a:p>
        </p:txBody>
      </p:sp>
    </p:spTree>
    <p:extLst>
      <p:ext uri="{BB962C8B-B14F-4D97-AF65-F5344CB8AC3E}">
        <p14:creationId xmlns:p14="http://schemas.microsoft.com/office/powerpoint/2010/main" val="3825946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E81BBF-0FEF-4995-BF90-117BA0E854CD}"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1BF50-4032-44AF-807B-22325B71D398}" type="slidenum">
              <a:rPr lang="en-US" smtClean="0"/>
              <a:t>‹#›</a:t>
            </a:fld>
            <a:endParaRPr lang="en-US"/>
          </a:p>
        </p:txBody>
      </p:sp>
    </p:spTree>
    <p:extLst>
      <p:ext uri="{BB962C8B-B14F-4D97-AF65-F5344CB8AC3E}">
        <p14:creationId xmlns:p14="http://schemas.microsoft.com/office/powerpoint/2010/main" val="70199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E81BBF-0FEF-4995-BF90-117BA0E854CD}"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1BF50-4032-44AF-807B-22325B71D398}" type="slidenum">
              <a:rPr lang="en-US" smtClean="0"/>
              <a:t>‹#›</a:t>
            </a:fld>
            <a:endParaRPr lang="en-US"/>
          </a:p>
        </p:txBody>
      </p:sp>
    </p:spTree>
    <p:extLst>
      <p:ext uri="{BB962C8B-B14F-4D97-AF65-F5344CB8AC3E}">
        <p14:creationId xmlns:p14="http://schemas.microsoft.com/office/powerpoint/2010/main" val="128036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81BBF-0FEF-4995-BF90-117BA0E854CD}" type="datetimeFigureOut">
              <a:rPr lang="en-US" smtClean="0"/>
              <a:t>2/26/2021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F1BF50-4032-44AF-807B-22325B71D398}" type="slidenum">
              <a:rPr lang="en-US" smtClean="0"/>
              <a:t>‹#›</a:t>
            </a:fld>
            <a:endParaRPr lang="en-US"/>
          </a:p>
        </p:txBody>
      </p:sp>
    </p:spTree>
    <p:extLst>
      <p:ext uri="{BB962C8B-B14F-4D97-AF65-F5344CB8AC3E}">
        <p14:creationId xmlns:p14="http://schemas.microsoft.com/office/powerpoint/2010/main" val="1509782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ratgenes.org/"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122363"/>
            <a:ext cx="10820400" cy="1658937"/>
          </a:xfrm>
        </p:spPr>
        <p:txBody>
          <a:bodyPr>
            <a:noAutofit/>
          </a:bodyPr>
          <a:lstStyle/>
          <a:p>
            <a:r>
              <a:rPr lang="en-US" sz="6600" dirty="0"/>
              <a:t>NIDA Center for GWAS in Outbred Rats</a:t>
            </a:r>
            <a:endParaRPr lang="en-US" sz="8800" dirty="0"/>
          </a:p>
        </p:txBody>
      </p:sp>
      <p:sp>
        <p:nvSpPr>
          <p:cNvPr id="3" name="Subtitle 2"/>
          <p:cNvSpPr>
            <a:spLocks noGrp="1"/>
          </p:cNvSpPr>
          <p:nvPr>
            <p:ph type="subTitle" idx="1"/>
          </p:nvPr>
        </p:nvSpPr>
        <p:spPr/>
        <p:txBody>
          <a:bodyPr>
            <a:normAutofit/>
          </a:bodyPr>
          <a:lstStyle/>
          <a:p>
            <a:r>
              <a:rPr lang="en-US" sz="2800" dirty="0">
                <a:solidFill>
                  <a:schemeClr val="accent1">
                    <a:lumMod val="75000"/>
                  </a:schemeClr>
                </a:solidFill>
              </a:rPr>
              <a:t>Abraham Palmer</a:t>
            </a:r>
          </a:p>
          <a:p>
            <a:r>
              <a:rPr lang="en-US" sz="2800" dirty="0">
                <a:solidFill>
                  <a:schemeClr val="accent1">
                    <a:lumMod val="75000"/>
                  </a:schemeClr>
                </a:solidFill>
              </a:rPr>
              <a:t>Department of Psychiatry</a:t>
            </a:r>
          </a:p>
          <a:p>
            <a:r>
              <a:rPr lang="en-US" sz="2800" dirty="0">
                <a:solidFill>
                  <a:schemeClr val="accent1">
                    <a:lumMod val="75000"/>
                  </a:schemeClr>
                </a:solidFill>
              </a:rPr>
              <a:t>University of California San Diego </a:t>
            </a:r>
          </a:p>
        </p:txBody>
      </p:sp>
      <p:pic>
        <p:nvPicPr>
          <p:cNvPr id="5" name="Picture 2" descr="Rat Genes"/>
          <p:cNvPicPr>
            <a:picLocks noChangeAspect="1" noChangeArrowheads="1"/>
          </p:cNvPicPr>
          <p:nvPr/>
        </p:nvPicPr>
        <p:blipFill rotWithShape="1">
          <a:blip r:embed="rId2">
            <a:extLst>
              <a:ext uri="{28A0092B-C50C-407E-A947-70E740481C1C}">
                <a14:useLocalDpi xmlns:a14="http://schemas.microsoft.com/office/drawing/2010/main" val="0"/>
              </a:ext>
            </a:extLst>
          </a:blip>
          <a:srcRect t="3804" b="4914"/>
          <a:stretch/>
        </p:blipFill>
        <p:spPr bwMode="auto">
          <a:xfrm>
            <a:off x="171450" y="5477694"/>
            <a:ext cx="11887200" cy="135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00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9470"/>
            <a:ext cx="10515600" cy="1325563"/>
          </a:xfrm>
        </p:spPr>
        <p:txBody>
          <a:bodyPr/>
          <a:lstStyle/>
          <a:p>
            <a:r>
              <a:rPr lang="en-US" dirty="0"/>
              <a:t>Center goals</a:t>
            </a:r>
          </a:p>
        </p:txBody>
      </p:sp>
      <p:sp>
        <p:nvSpPr>
          <p:cNvPr id="3" name="Content Placeholder 2"/>
          <p:cNvSpPr>
            <a:spLocks noGrp="1"/>
          </p:cNvSpPr>
          <p:nvPr>
            <p:ph idx="1"/>
          </p:nvPr>
        </p:nvSpPr>
        <p:spPr>
          <a:xfrm>
            <a:off x="171450" y="1285336"/>
            <a:ext cx="11734800" cy="4891627"/>
          </a:xfrm>
        </p:spPr>
        <p:txBody>
          <a:bodyPr/>
          <a:lstStyle/>
          <a:p>
            <a:r>
              <a:rPr lang="en-US" dirty="0"/>
              <a:t>Use quantitative genetics to identify genes that influence a constellation of psychologically complex behavioral traits that are associated with drug abuse</a:t>
            </a:r>
          </a:p>
          <a:p>
            <a:pPr marL="914400" lvl="1" indent="-457200">
              <a:buFont typeface="+mj-lt"/>
              <a:buAutoNum type="arabicPeriod"/>
            </a:pPr>
            <a:r>
              <a:rPr lang="en-US" dirty="0"/>
              <a:t>Rats not mice</a:t>
            </a:r>
          </a:p>
          <a:p>
            <a:pPr marL="914400" lvl="1" indent="-457200">
              <a:buFont typeface="+mj-lt"/>
              <a:buAutoNum type="arabicPeriod"/>
            </a:pPr>
            <a:r>
              <a:rPr lang="en-US" dirty="0"/>
              <a:t>Outbred HS rats</a:t>
            </a:r>
          </a:p>
          <a:p>
            <a:pPr marL="914400" lvl="1" indent="-457200">
              <a:buFont typeface="+mj-lt"/>
              <a:buAutoNum type="arabicPeriod"/>
            </a:pPr>
            <a:r>
              <a:rPr lang="en-US" dirty="0"/>
              <a:t>Next gen sequencing to genotype</a:t>
            </a:r>
          </a:p>
          <a:p>
            <a:pPr marL="914400" lvl="1" indent="-457200">
              <a:buFont typeface="+mj-lt"/>
              <a:buAutoNum type="arabicPeriod"/>
            </a:pPr>
            <a:r>
              <a:rPr lang="en-US" dirty="0"/>
              <a:t>Behavioral domain experts</a:t>
            </a:r>
          </a:p>
          <a:p>
            <a:pPr marL="914400" lvl="1" indent="-457200">
              <a:buFont typeface="+mj-lt"/>
              <a:buAutoNum type="arabicPeriod"/>
            </a:pPr>
            <a:r>
              <a:rPr lang="en-US" dirty="0"/>
              <a:t>Very large sample sizes</a:t>
            </a:r>
          </a:p>
          <a:p>
            <a:pPr marL="914400" lvl="1" indent="-457200">
              <a:buFont typeface="+mj-lt"/>
              <a:buAutoNum type="arabicPeriod"/>
            </a:pPr>
            <a:r>
              <a:rPr lang="en-US" dirty="0"/>
              <a:t>Multi-</a:t>
            </a:r>
            <a:r>
              <a:rPr lang="en-US" dirty="0" err="1"/>
              <a:t>omic</a:t>
            </a:r>
            <a:r>
              <a:rPr lang="en-US" dirty="0"/>
              <a:t> data integration</a:t>
            </a:r>
          </a:p>
          <a:p>
            <a:pPr marL="914400" lvl="1" indent="-457200">
              <a:buFont typeface="+mj-lt"/>
              <a:buAutoNum type="arabicPeriod"/>
            </a:pPr>
            <a:r>
              <a:rPr lang="en-US" dirty="0"/>
              <a:t>Analysis pipeline to produce “reports” </a:t>
            </a:r>
          </a:p>
          <a:p>
            <a:r>
              <a:rPr lang="en-US" dirty="0"/>
              <a:t>Please visit </a:t>
            </a:r>
            <a:r>
              <a:rPr lang="en-US" dirty="0">
                <a:hlinkClick r:id="rId2"/>
              </a:rPr>
              <a:t>www.ratgenes.org</a:t>
            </a:r>
            <a:r>
              <a:rPr lang="en-US" dirty="0"/>
              <a:t> for more information!</a:t>
            </a:r>
          </a:p>
          <a:p>
            <a:pPr marL="914400" lvl="1" indent="-457200">
              <a:buFont typeface="+mj-lt"/>
              <a:buAutoNum type="arabicPeriod"/>
            </a:pPr>
            <a:endParaRPr lang="en-US" dirty="0"/>
          </a:p>
          <a:p>
            <a:pPr lvl="1"/>
            <a:endParaRPr lang="en-US" dirty="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3648973"/>
            <a:ext cx="2609850" cy="1741743"/>
          </a:xfrm>
          <a:prstGeom prst="rect">
            <a:avLst/>
          </a:prstGeom>
        </p:spPr>
      </p:pic>
      <p:pic>
        <p:nvPicPr>
          <p:cNvPr id="5" name="Picture 2" descr="Rat Genes"/>
          <p:cNvPicPr>
            <a:picLocks noChangeAspect="1" noChangeArrowheads="1"/>
          </p:cNvPicPr>
          <p:nvPr/>
        </p:nvPicPr>
        <p:blipFill rotWithShape="1">
          <a:blip r:embed="rId4">
            <a:extLst>
              <a:ext uri="{28A0092B-C50C-407E-A947-70E740481C1C}">
                <a14:useLocalDpi xmlns:a14="http://schemas.microsoft.com/office/drawing/2010/main" val="0"/>
              </a:ext>
            </a:extLst>
          </a:blip>
          <a:srcRect t="3804" b="4914"/>
          <a:stretch/>
        </p:blipFill>
        <p:spPr bwMode="auto">
          <a:xfrm>
            <a:off x="171450" y="5477694"/>
            <a:ext cx="11887200" cy="135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779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key elements of the center</a:t>
            </a:r>
          </a:p>
          <a:p>
            <a:pPr lvl="1"/>
            <a:r>
              <a:rPr lang="en-US" dirty="0"/>
              <a:t>Production of HS rats</a:t>
            </a:r>
          </a:p>
          <a:p>
            <a:pPr lvl="1"/>
            <a:r>
              <a:rPr lang="en-US" dirty="0"/>
              <a:t>Phenotyping of HS rats</a:t>
            </a:r>
          </a:p>
          <a:p>
            <a:pPr lvl="1"/>
            <a:r>
              <a:rPr lang="en-US" dirty="0"/>
              <a:t>Genotyping of HS rats</a:t>
            </a:r>
          </a:p>
          <a:p>
            <a:pPr lvl="1"/>
            <a:r>
              <a:rPr lang="en-US" dirty="0"/>
              <a:t>Analysis of genotype and phenotype data</a:t>
            </a:r>
          </a:p>
          <a:p>
            <a:pPr lvl="1"/>
            <a:endParaRPr lang="en-US" dirty="0"/>
          </a:p>
        </p:txBody>
      </p:sp>
      <p:sp>
        <p:nvSpPr>
          <p:cNvPr id="4" name="Title 3"/>
          <p:cNvSpPr>
            <a:spLocks noGrp="1"/>
          </p:cNvSpPr>
          <p:nvPr>
            <p:ph type="title"/>
          </p:nvPr>
        </p:nvSpPr>
        <p:spPr/>
        <p:txBody>
          <a:bodyPr/>
          <a:lstStyle/>
          <a:p>
            <a:r>
              <a:rPr lang="en-US" dirty="0"/>
              <a:t>Center for GWAS in outbred rats</a:t>
            </a:r>
          </a:p>
        </p:txBody>
      </p:sp>
      <p:pic>
        <p:nvPicPr>
          <p:cNvPr id="5" name="Picture 2" descr="Rat Genes"/>
          <p:cNvPicPr>
            <a:picLocks noChangeAspect="1" noChangeArrowheads="1"/>
          </p:cNvPicPr>
          <p:nvPr/>
        </p:nvPicPr>
        <p:blipFill rotWithShape="1">
          <a:blip r:embed="rId2">
            <a:extLst>
              <a:ext uri="{28A0092B-C50C-407E-A947-70E740481C1C}">
                <a14:useLocalDpi xmlns:a14="http://schemas.microsoft.com/office/drawing/2010/main" val="0"/>
              </a:ext>
            </a:extLst>
          </a:blip>
          <a:srcRect t="3804" b="4914"/>
          <a:stretch/>
        </p:blipFill>
        <p:spPr bwMode="auto">
          <a:xfrm>
            <a:off x="171450" y="5477694"/>
            <a:ext cx="11887200" cy="135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870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Arrow Connector 70"/>
          <p:cNvCxnSpPr/>
          <p:nvPr/>
        </p:nvCxnSpPr>
        <p:spPr>
          <a:xfrm flipV="1">
            <a:off x="5328836" y="3962392"/>
            <a:ext cx="7620" cy="20822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4574456" y="2971793"/>
            <a:ext cx="0" cy="30728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5946056" y="1429442"/>
            <a:ext cx="6928" cy="268535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831256" y="3131396"/>
            <a:ext cx="1447800" cy="830997"/>
          </a:xfrm>
          <a:prstGeom prst="rect">
            <a:avLst/>
          </a:prstGeom>
          <a:solidFill>
            <a:schemeClr val="accent6">
              <a:lumMod val="60000"/>
              <a:lumOff val="4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b="1" dirty="0"/>
              <a:t>Core B: HS breeding (MCW/WFU)</a:t>
            </a:r>
          </a:p>
        </p:txBody>
      </p:sp>
      <p:cxnSp>
        <p:nvCxnSpPr>
          <p:cNvPr id="6" name="Straight Arrow Connector 5"/>
          <p:cNvCxnSpPr>
            <a:endCxn id="14" idx="1"/>
          </p:cNvCxnSpPr>
          <p:nvPr/>
        </p:nvCxnSpPr>
        <p:spPr>
          <a:xfrm flipV="1">
            <a:off x="3279056" y="2549092"/>
            <a:ext cx="926020" cy="9561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279056" y="3505192"/>
            <a:ext cx="9144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79056" y="3505193"/>
            <a:ext cx="914400" cy="10303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193456" y="3131396"/>
            <a:ext cx="2209800" cy="830997"/>
          </a:xfrm>
          <a:prstGeom prst="rect">
            <a:avLst/>
          </a:prstGeom>
          <a:solidFill>
            <a:schemeClr val="accent5">
              <a:lumMod val="40000"/>
              <a:lumOff val="60000"/>
            </a:schemeClr>
          </a:solidFill>
          <a:ln w="19050">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1600" b="1" dirty="0"/>
              <a:t>Research Project 2:</a:t>
            </a:r>
          </a:p>
          <a:p>
            <a:r>
              <a:rPr lang="en-US" sz="1600" b="1" dirty="0"/>
              <a:t>Nicotine Self-admin (UTHSC)</a:t>
            </a:r>
          </a:p>
        </p:txBody>
      </p:sp>
      <p:sp>
        <p:nvSpPr>
          <p:cNvPr id="18" name="TextBox 17"/>
          <p:cNvSpPr txBox="1"/>
          <p:nvPr/>
        </p:nvSpPr>
        <p:spPr>
          <a:xfrm>
            <a:off x="4193456" y="4114792"/>
            <a:ext cx="2209800" cy="1077218"/>
          </a:xfrm>
          <a:prstGeom prst="rect">
            <a:avLst/>
          </a:prstGeom>
          <a:solidFill>
            <a:schemeClr val="accent5">
              <a:lumMod val="40000"/>
              <a:lumOff val="60000"/>
            </a:schemeClr>
          </a:solidFill>
          <a:ln w="19050">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1600" b="1" dirty="0"/>
              <a:t>Research Project 3: Behavioral </a:t>
            </a:r>
          </a:p>
          <a:p>
            <a:r>
              <a:rPr lang="en-US" sz="1600" b="1" dirty="0"/>
              <a:t>regulation</a:t>
            </a:r>
          </a:p>
          <a:p>
            <a:r>
              <a:rPr lang="en-US" sz="1600" b="1" dirty="0"/>
              <a:t>(RIA)</a:t>
            </a:r>
          </a:p>
        </p:txBody>
      </p:sp>
      <p:cxnSp>
        <p:nvCxnSpPr>
          <p:cNvPr id="23" name="Straight Arrow Connector 22"/>
          <p:cNvCxnSpPr>
            <a:stCxn id="18" idx="3"/>
          </p:cNvCxnSpPr>
          <p:nvPr/>
        </p:nvCxnSpPr>
        <p:spPr>
          <a:xfrm flipV="1">
            <a:off x="6403256" y="3505193"/>
            <a:ext cx="1066800" cy="11482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403256" y="3505192"/>
            <a:ext cx="1066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4" idx="3"/>
          </p:cNvCxnSpPr>
          <p:nvPr/>
        </p:nvCxnSpPr>
        <p:spPr>
          <a:xfrm>
            <a:off x="6403256" y="2549092"/>
            <a:ext cx="1066800" cy="9561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303678" y="3169867"/>
            <a:ext cx="1797321" cy="830997"/>
          </a:xfrm>
          <a:prstGeom prst="rect">
            <a:avLst/>
          </a:prstGeom>
          <a:solidFill>
            <a:schemeClr val="accent5">
              <a:lumMod val="40000"/>
              <a:lumOff val="60000"/>
            </a:schemeClr>
          </a:solidFill>
          <a:ln w="19050">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1600" b="1" dirty="0"/>
              <a:t>Research Project 4: Analysis (</a:t>
            </a:r>
            <a:r>
              <a:rPr lang="en-US" sz="1600" b="1" dirty="0" err="1"/>
              <a:t>UChicago</a:t>
            </a:r>
            <a:r>
              <a:rPr lang="en-US" sz="1600" b="1" dirty="0"/>
              <a:t>/UCSD)</a:t>
            </a:r>
          </a:p>
        </p:txBody>
      </p:sp>
      <p:cxnSp>
        <p:nvCxnSpPr>
          <p:cNvPr id="33" name="Straight Arrow Connector 32"/>
          <p:cNvCxnSpPr>
            <a:stCxn id="26" idx="3"/>
            <a:endCxn id="13" idx="1"/>
          </p:cNvCxnSpPr>
          <p:nvPr/>
        </p:nvCxnSpPr>
        <p:spPr>
          <a:xfrm>
            <a:off x="8651156" y="3585366"/>
            <a:ext cx="65252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193456" y="845396"/>
            <a:ext cx="2209800" cy="584775"/>
          </a:xfrm>
          <a:prstGeom prst="rect">
            <a:avLst/>
          </a:prstGeom>
          <a:solidFill>
            <a:schemeClr val="accent6">
              <a:lumMod val="60000"/>
              <a:lumOff val="4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b="1" dirty="0"/>
              <a:t>Core A: Administrative core (</a:t>
            </a:r>
            <a:r>
              <a:rPr lang="en-US" sz="1600" b="1" dirty="0" err="1"/>
              <a:t>UChicago</a:t>
            </a:r>
            <a:r>
              <a:rPr lang="en-US" sz="1600" b="1" dirty="0"/>
              <a:t>/UCSD)</a:t>
            </a:r>
          </a:p>
        </p:txBody>
      </p:sp>
      <p:cxnSp>
        <p:nvCxnSpPr>
          <p:cNvPr id="39" name="Straight Arrow Connector 38"/>
          <p:cNvCxnSpPr>
            <a:stCxn id="38" idx="3"/>
            <a:endCxn id="13" idx="0"/>
          </p:cNvCxnSpPr>
          <p:nvPr/>
        </p:nvCxnSpPr>
        <p:spPr>
          <a:xfrm>
            <a:off x="6403256" y="1137784"/>
            <a:ext cx="3799083" cy="20320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8" idx="3"/>
            <a:endCxn id="26" idx="0"/>
          </p:cNvCxnSpPr>
          <p:nvPr/>
        </p:nvCxnSpPr>
        <p:spPr>
          <a:xfrm>
            <a:off x="6403256" y="1137783"/>
            <a:ext cx="1638300" cy="19089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8" idx="1"/>
            <a:endCxn id="4" idx="0"/>
          </p:cNvCxnSpPr>
          <p:nvPr/>
        </p:nvCxnSpPr>
        <p:spPr>
          <a:xfrm flipH="1">
            <a:off x="2555156" y="1137783"/>
            <a:ext cx="1638300" cy="19936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4580266" y="1429442"/>
            <a:ext cx="0" cy="70415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336456" y="1447793"/>
            <a:ext cx="0" cy="17012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05076" y="2133593"/>
            <a:ext cx="2198180" cy="830997"/>
          </a:xfrm>
          <a:prstGeom prst="rect">
            <a:avLst/>
          </a:prstGeom>
          <a:solidFill>
            <a:schemeClr val="accent5">
              <a:lumMod val="40000"/>
              <a:lumOff val="60000"/>
            </a:schemeClr>
          </a:solidFill>
          <a:ln w="19050">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1600" b="1" dirty="0"/>
              <a:t>Research Project 1: Incentive salience (</a:t>
            </a:r>
            <a:r>
              <a:rPr lang="en-US" sz="1600" b="1" dirty="0" err="1"/>
              <a:t>UofM</a:t>
            </a:r>
            <a:r>
              <a:rPr lang="en-US" sz="1600" b="1" dirty="0"/>
              <a:t>)</a:t>
            </a:r>
          </a:p>
        </p:txBody>
      </p:sp>
      <p:sp>
        <p:nvSpPr>
          <p:cNvPr id="68" name="TextBox 67"/>
          <p:cNvSpPr txBox="1"/>
          <p:nvPr/>
        </p:nvSpPr>
        <p:spPr>
          <a:xfrm>
            <a:off x="4193456" y="6044618"/>
            <a:ext cx="2209800" cy="584775"/>
          </a:xfrm>
          <a:prstGeom prst="rect">
            <a:avLst/>
          </a:prstGeom>
          <a:solidFill>
            <a:schemeClr val="accent6">
              <a:lumMod val="60000"/>
              <a:lumOff val="4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b="1" dirty="0"/>
              <a:t>Core D: Pilot project core (</a:t>
            </a:r>
            <a:r>
              <a:rPr lang="en-US" sz="1600" b="1" dirty="0" err="1"/>
              <a:t>UChicago</a:t>
            </a:r>
            <a:r>
              <a:rPr lang="en-US" sz="1600" b="1" dirty="0"/>
              <a:t>/UCSD)</a:t>
            </a:r>
          </a:p>
        </p:txBody>
      </p:sp>
      <p:cxnSp>
        <p:nvCxnSpPr>
          <p:cNvPr id="69" name="Straight Arrow Connector 68"/>
          <p:cNvCxnSpPr/>
          <p:nvPr/>
        </p:nvCxnSpPr>
        <p:spPr>
          <a:xfrm flipV="1">
            <a:off x="5946056" y="5181593"/>
            <a:ext cx="0" cy="8630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68" idx="3"/>
            <a:endCxn id="13" idx="2"/>
          </p:cNvCxnSpPr>
          <p:nvPr/>
        </p:nvCxnSpPr>
        <p:spPr>
          <a:xfrm flipV="1">
            <a:off x="6403256" y="4000864"/>
            <a:ext cx="3799083" cy="23361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68" idx="3"/>
            <a:endCxn id="26" idx="2"/>
          </p:cNvCxnSpPr>
          <p:nvPr/>
        </p:nvCxnSpPr>
        <p:spPr>
          <a:xfrm flipV="1">
            <a:off x="6403256" y="4123975"/>
            <a:ext cx="1638300" cy="221303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68" idx="1"/>
          </p:cNvCxnSpPr>
          <p:nvPr/>
        </p:nvCxnSpPr>
        <p:spPr>
          <a:xfrm flipH="1" flipV="1">
            <a:off x="2593256" y="3962395"/>
            <a:ext cx="1600200" cy="237461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3"/>
            <a:endCxn id="13" idx="1"/>
          </p:cNvCxnSpPr>
          <p:nvPr/>
        </p:nvCxnSpPr>
        <p:spPr>
          <a:xfrm flipV="1">
            <a:off x="6403256" y="3585366"/>
            <a:ext cx="2900422" cy="10680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3"/>
            <a:endCxn id="13" idx="1"/>
          </p:cNvCxnSpPr>
          <p:nvPr/>
        </p:nvCxnSpPr>
        <p:spPr>
          <a:xfrm>
            <a:off x="6403256" y="2549092"/>
            <a:ext cx="2900422" cy="10362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31956" y="3046757"/>
            <a:ext cx="1219200" cy="1077218"/>
          </a:xfrm>
          <a:prstGeom prst="rect">
            <a:avLst/>
          </a:prstGeom>
          <a:solidFill>
            <a:srgbClr val="FAC090">
              <a:alpha val="69020"/>
            </a:srgb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b="1" dirty="0"/>
              <a:t>Core C: Sequencing (</a:t>
            </a:r>
            <a:r>
              <a:rPr lang="en-US" sz="1600" b="1" dirty="0" err="1"/>
              <a:t>UChicago</a:t>
            </a:r>
            <a:r>
              <a:rPr lang="en-US" sz="1600" b="1" dirty="0"/>
              <a:t>/UCSD)</a:t>
            </a:r>
          </a:p>
        </p:txBody>
      </p:sp>
      <p:cxnSp>
        <p:nvCxnSpPr>
          <p:cNvPr id="9" name="Straight Connector 8"/>
          <p:cNvCxnSpPr/>
          <p:nvPr/>
        </p:nvCxnSpPr>
        <p:spPr>
          <a:xfrm>
            <a:off x="5946056" y="2133593"/>
            <a:ext cx="0" cy="830997"/>
          </a:xfrm>
          <a:prstGeom prst="line">
            <a:avLst/>
          </a:prstGeom>
          <a:ln w="1905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336456" y="2133593"/>
            <a:ext cx="0" cy="830997"/>
          </a:xfrm>
          <a:prstGeom prst="line">
            <a:avLst/>
          </a:prstGeom>
          <a:ln w="1905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336456" y="4121996"/>
            <a:ext cx="0" cy="1070015"/>
          </a:xfrm>
          <a:prstGeom prst="line">
            <a:avLst/>
          </a:prstGeom>
          <a:ln w="1905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574456" y="4111578"/>
            <a:ext cx="0" cy="1070015"/>
          </a:xfrm>
          <a:prstGeom prst="line">
            <a:avLst/>
          </a:prstGeom>
          <a:ln w="1905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946056" y="3131396"/>
            <a:ext cx="0" cy="830997"/>
          </a:xfrm>
          <a:prstGeom prst="line">
            <a:avLst/>
          </a:prstGeom>
          <a:ln w="1905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574456" y="3124193"/>
            <a:ext cx="0" cy="830997"/>
          </a:xfrm>
          <a:prstGeom prst="line">
            <a:avLst/>
          </a:prstGeom>
          <a:ln w="1905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120877" y="12700"/>
            <a:ext cx="9144000" cy="646331"/>
          </a:xfrm>
          <a:prstGeom prst="rect">
            <a:avLst/>
          </a:prstGeom>
          <a:noFill/>
        </p:spPr>
        <p:txBody>
          <a:bodyPr wrap="square" rtlCol="0">
            <a:spAutoFit/>
          </a:bodyPr>
          <a:lstStyle/>
          <a:p>
            <a:pPr algn="ctr"/>
            <a:r>
              <a:rPr lang="en-US" sz="3600" dirty="0"/>
              <a:t>Initial Funding Period: 2014-2019</a:t>
            </a:r>
          </a:p>
        </p:txBody>
      </p:sp>
    </p:spTree>
    <p:extLst>
      <p:ext uri="{BB962C8B-B14F-4D97-AF65-F5344CB8AC3E}">
        <p14:creationId xmlns:p14="http://schemas.microsoft.com/office/powerpoint/2010/main" val="864214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22788" y="216309"/>
          <a:ext cx="11454580" cy="6319598"/>
        </p:xfrm>
        <a:graphic>
          <a:graphicData uri="http://schemas.openxmlformats.org/drawingml/2006/table">
            <a:tbl>
              <a:tblPr firstRow="1" bandRow="1">
                <a:tableStyleId>{5C22544A-7EE6-4342-B048-85BDC9FD1C3A}</a:tableStyleId>
              </a:tblPr>
              <a:tblGrid>
                <a:gridCol w="3720721">
                  <a:extLst>
                    <a:ext uri="{9D8B030D-6E8A-4147-A177-3AD203B41FA5}">
                      <a16:colId xmlns:a16="http://schemas.microsoft.com/office/drawing/2014/main" val="20000"/>
                    </a:ext>
                  </a:extLst>
                </a:gridCol>
                <a:gridCol w="3902221">
                  <a:extLst>
                    <a:ext uri="{9D8B030D-6E8A-4147-A177-3AD203B41FA5}">
                      <a16:colId xmlns:a16="http://schemas.microsoft.com/office/drawing/2014/main" val="20001"/>
                    </a:ext>
                  </a:extLst>
                </a:gridCol>
                <a:gridCol w="3831638">
                  <a:extLst>
                    <a:ext uri="{9D8B030D-6E8A-4147-A177-3AD203B41FA5}">
                      <a16:colId xmlns:a16="http://schemas.microsoft.com/office/drawing/2014/main" val="20002"/>
                    </a:ext>
                  </a:extLst>
                </a:gridCol>
              </a:tblGrid>
              <a:tr h="638755">
                <a:tc>
                  <a:txBody>
                    <a:bodyPr/>
                    <a:lstStyle/>
                    <a:p>
                      <a:pPr algn="l"/>
                      <a:r>
                        <a:rPr lang="en-US" sz="2400" b="1" dirty="0">
                          <a:solidFill>
                            <a:schemeClr val="tx1"/>
                          </a:solidFill>
                        </a:rPr>
                        <a:t>Research</a:t>
                      </a:r>
                      <a:r>
                        <a:rPr lang="en-US" sz="2400" b="1" baseline="0" dirty="0">
                          <a:solidFill>
                            <a:schemeClr val="tx1"/>
                          </a:solidFill>
                        </a:rPr>
                        <a:t> Project 1</a:t>
                      </a:r>
                      <a:endParaRPr lang="en-US" sz="2400" b="1" dirty="0">
                        <a:solidFill>
                          <a:schemeClr val="tx1"/>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Research</a:t>
                      </a:r>
                      <a:r>
                        <a:rPr lang="en-US" sz="2400" b="1" baseline="0" dirty="0">
                          <a:solidFill>
                            <a:schemeClr val="tx1"/>
                          </a:solidFill>
                        </a:rPr>
                        <a:t> Project 2</a:t>
                      </a:r>
                      <a:endParaRPr lang="en-US" sz="2400" b="1" dirty="0">
                        <a:solidFill>
                          <a:schemeClr val="tx1"/>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Research</a:t>
                      </a:r>
                      <a:r>
                        <a:rPr lang="en-US" sz="2400" b="1" baseline="0" dirty="0">
                          <a:solidFill>
                            <a:schemeClr val="tx1"/>
                          </a:solidFill>
                        </a:rPr>
                        <a:t> Project 3</a:t>
                      </a:r>
                      <a:endParaRPr lang="en-US" sz="2400" b="1" dirty="0">
                        <a:solidFill>
                          <a:schemeClr val="tx1"/>
                        </a:solidFill>
                      </a:endParaRPr>
                    </a:p>
                  </a:txBody>
                  <a:tcPr marL="68580" marR="68580" marT="34290" marB="34290"/>
                </a:tc>
                <a:extLst>
                  <a:ext uri="{0D108BD9-81ED-4DB2-BD59-A6C34878D82A}">
                    <a16:rowId xmlns:a16="http://schemas.microsoft.com/office/drawing/2014/main" val="10000"/>
                  </a:ext>
                </a:extLst>
              </a:tr>
              <a:tr h="10645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t>University of Michigan</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t>University of Tennessee Health Center</a:t>
                      </a:r>
                    </a:p>
                  </a:txBody>
                  <a:tcPr marL="68580" marR="68580" marT="34290" marB="34290"/>
                </a:tc>
                <a:tc>
                  <a:txBody>
                    <a:bodyPr/>
                    <a:lstStyle/>
                    <a:p>
                      <a:pPr algn="l"/>
                      <a:r>
                        <a:rPr lang="en-US" sz="2400" dirty="0"/>
                        <a:t>University at Buffalo</a:t>
                      </a:r>
                    </a:p>
                  </a:txBody>
                  <a:tcPr marL="68580" marR="68580" marT="34290" marB="34290"/>
                </a:tc>
                <a:extLst>
                  <a:ext uri="{0D108BD9-81ED-4DB2-BD59-A6C34878D82A}">
                    <a16:rowId xmlns:a16="http://schemas.microsoft.com/office/drawing/2014/main" val="10001"/>
                  </a:ext>
                </a:extLst>
              </a:tr>
              <a:tr h="6059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PIs: </a:t>
                      </a:r>
                      <a:r>
                        <a:rPr lang="en-US" sz="2400" b="0" dirty="0">
                          <a:solidFill>
                            <a:schemeClr val="tx1"/>
                          </a:solidFill>
                        </a:rPr>
                        <a:t>Terry</a:t>
                      </a:r>
                      <a:r>
                        <a:rPr lang="en-US" sz="2400" b="0" baseline="0" dirty="0">
                          <a:solidFill>
                            <a:schemeClr val="tx1"/>
                          </a:solidFill>
                        </a:rPr>
                        <a:t> </a:t>
                      </a:r>
                      <a:r>
                        <a:rPr lang="en-US" sz="2400" b="0" dirty="0">
                          <a:solidFill>
                            <a:schemeClr val="tx1"/>
                          </a:solidFill>
                        </a:rPr>
                        <a:t>Robinson,</a:t>
                      </a:r>
                      <a:r>
                        <a:rPr lang="en-US" sz="2400" b="0" baseline="0" dirty="0">
                          <a:solidFill>
                            <a:schemeClr val="tx1"/>
                          </a:solidFill>
                        </a:rPr>
                        <a:t> Shelly</a:t>
                      </a:r>
                      <a:r>
                        <a:rPr lang="en-US" sz="2400" b="0" dirty="0">
                          <a:solidFill>
                            <a:schemeClr val="tx1"/>
                          </a:solidFill>
                        </a:rPr>
                        <a:t> Flagel</a:t>
                      </a:r>
                      <a:endParaRPr lang="en-US" sz="2400" b="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PI: </a:t>
                      </a:r>
                      <a:r>
                        <a:rPr lang="en-US" sz="2400" b="0" dirty="0">
                          <a:solidFill>
                            <a:schemeClr val="tx1"/>
                          </a:solidFill>
                        </a:rPr>
                        <a:t>Hao Chen</a:t>
                      </a:r>
                      <a:endParaRPr lang="en-US" sz="2400" b="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PIs: </a:t>
                      </a:r>
                      <a:r>
                        <a:rPr lang="en-US" sz="2400" b="0" dirty="0">
                          <a:solidFill>
                            <a:schemeClr val="tx1"/>
                          </a:solidFill>
                        </a:rPr>
                        <a:t>Jerry Richards,</a:t>
                      </a:r>
                      <a:r>
                        <a:rPr lang="en-US" sz="2400" b="0" baseline="0" dirty="0">
                          <a:solidFill>
                            <a:schemeClr val="tx1"/>
                          </a:solidFill>
                        </a:rPr>
                        <a:t> Paul Meyer</a:t>
                      </a:r>
                      <a:endParaRPr lang="en-US" sz="2400" b="0" dirty="0"/>
                    </a:p>
                  </a:txBody>
                  <a:tcPr marL="68580" marR="68580" marT="34290" marB="34290"/>
                </a:tc>
                <a:extLst>
                  <a:ext uri="{0D108BD9-81ED-4DB2-BD59-A6C34878D82A}">
                    <a16:rowId xmlns:a16="http://schemas.microsoft.com/office/drawing/2014/main" val="10002"/>
                  </a:ext>
                </a:extLst>
              </a:tr>
              <a:tr h="3816152">
                <a:tc>
                  <a:txBody>
                    <a:bodyPr/>
                    <a:lstStyle/>
                    <a:p>
                      <a:pPr algn="l"/>
                      <a:r>
                        <a:rPr lang="en-US" sz="2400" dirty="0">
                          <a:solidFill>
                            <a:schemeClr val="tx1"/>
                          </a:solidFill>
                        </a:rPr>
                        <a:t>Pavlovian conditioned approach</a:t>
                      </a:r>
                    </a:p>
                    <a:p>
                      <a:pPr algn="l"/>
                      <a:r>
                        <a:rPr lang="en-US" sz="2400" dirty="0">
                          <a:solidFill>
                            <a:schemeClr val="tx1"/>
                          </a:solidFill>
                        </a:rPr>
                        <a:t>Conditional reinforcement  </a:t>
                      </a:r>
                    </a:p>
                    <a:p>
                      <a:pPr algn="l"/>
                      <a:r>
                        <a:rPr lang="en-US" sz="2400" dirty="0">
                          <a:solidFill>
                            <a:schemeClr val="tx1"/>
                          </a:solidFill>
                        </a:rPr>
                        <a:t>Novelty seeking  </a:t>
                      </a:r>
                    </a:p>
                    <a:p>
                      <a:pPr algn="l"/>
                      <a:r>
                        <a:rPr lang="en-US" sz="2400" dirty="0">
                          <a:solidFill>
                            <a:schemeClr val="tx1"/>
                          </a:solidFill>
                        </a:rPr>
                        <a:t>Cocaine contextual conditioning</a:t>
                      </a:r>
                    </a:p>
                  </a:txBody>
                  <a:tcPr marL="68580" marR="68580" marT="34290" marB="34290"/>
                </a:tc>
                <a:tc>
                  <a:txBody>
                    <a:bodyPr/>
                    <a:lstStyle/>
                    <a:p>
                      <a:pPr algn="l"/>
                      <a:r>
                        <a:rPr lang="en-US" sz="2400" dirty="0">
                          <a:solidFill>
                            <a:schemeClr val="tx1"/>
                          </a:solidFill>
                        </a:rPr>
                        <a:t>Open field</a:t>
                      </a:r>
                    </a:p>
                    <a:p>
                      <a:pPr algn="l"/>
                      <a:r>
                        <a:rPr lang="en-US" sz="2400" dirty="0">
                          <a:solidFill>
                            <a:schemeClr val="tx1"/>
                          </a:solidFill>
                        </a:rPr>
                        <a:t>Novel object</a:t>
                      </a:r>
                    </a:p>
                    <a:p>
                      <a:pPr algn="l"/>
                      <a:r>
                        <a:rPr lang="en-US" sz="2400" dirty="0">
                          <a:solidFill>
                            <a:schemeClr val="tx1"/>
                          </a:solidFill>
                        </a:rPr>
                        <a:t>Elevated Plus Maze</a:t>
                      </a:r>
                    </a:p>
                    <a:p>
                      <a:pPr algn="l"/>
                      <a:r>
                        <a:rPr lang="en-US" sz="2400" dirty="0">
                          <a:solidFill>
                            <a:schemeClr val="tx1"/>
                          </a:solidFill>
                        </a:rPr>
                        <a:t>Marble burying</a:t>
                      </a:r>
                    </a:p>
                    <a:p>
                      <a:pPr algn="l"/>
                      <a:r>
                        <a:rPr lang="en-US" sz="2400" dirty="0">
                          <a:solidFill>
                            <a:schemeClr val="tx1"/>
                          </a:solidFill>
                        </a:rPr>
                        <a:t>Social interaction</a:t>
                      </a:r>
                    </a:p>
                    <a:p>
                      <a:pPr algn="l"/>
                      <a:r>
                        <a:rPr lang="en-US" sz="2400" dirty="0">
                          <a:solidFill>
                            <a:schemeClr val="tx1"/>
                          </a:solidFill>
                        </a:rPr>
                        <a:t>Socially</a:t>
                      </a:r>
                      <a:r>
                        <a:rPr lang="en-US" sz="2400" baseline="0" dirty="0">
                          <a:solidFill>
                            <a:schemeClr val="tx1"/>
                          </a:solidFill>
                        </a:rPr>
                        <a:t> acquired n</a:t>
                      </a:r>
                      <a:r>
                        <a:rPr lang="en-US" sz="2400" dirty="0">
                          <a:solidFill>
                            <a:schemeClr val="tx1"/>
                          </a:solidFill>
                        </a:rPr>
                        <a:t>icotine self-administration</a:t>
                      </a:r>
                    </a:p>
                    <a:p>
                      <a:pPr algn="l"/>
                      <a:endParaRPr lang="en-US" sz="2400" dirty="0">
                        <a:solidFill>
                          <a:schemeClr val="tx1"/>
                        </a:solidFill>
                      </a:endParaRPr>
                    </a:p>
                    <a:p>
                      <a:pPr algn="l"/>
                      <a:r>
                        <a:rPr lang="en-US" sz="2400" dirty="0">
                          <a:solidFill>
                            <a:schemeClr val="tx1"/>
                          </a:solidFill>
                        </a:rPr>
                        <a:t>Gene expression in 5 brain regions</a:t>
                      </a:r>
                      <a:r>
                        <a:rPr lang="en-US" sz="2400" baseline="0" dirty="0">
                          <a:solidFill>
                            <a:schemeClr val="tx1"/>
                          </a:solidFill>
                        </a:rPr>
                        <a:t>: n=88 per region</a:t>
                      </a:r>
                      <a:endParaRPr lang="en-US" sz="2400" dirty="0">
                        <a:solidFill>
                          <a:schemeClr val="tx1"/>
                        </a:solidFill>
                      </a:endParaRPr>
                    </a:p>
                  </a:txBody>
                  <a:tcPr marL="68580" marR="68580" marT="34290" marB="34290"/>
                </a:tc>
                <a:tc>
                  <a:txBody>
                    <a:bodyPr/>
                    <a:lstStyle/>
                    <a:p>
                      <a:pPr algn="l"/>
                      <a:r>
                        <a:rPr lang="en-US" sz="2400" dirty="0">
                          <a:solidFill>
                            <a:schemeClr val="tx1"/>
                          </a:solidFill>
                        </a:rPr>
                        <a:t>Locomotor activity</a:t>
                      </a:r>
                    </a:p>
                    <a:p>
                      <a:pPr algn="l"/>
                      <a:r>
                        <a:rPr lang="en-US" sz="2400" dirty="0">
                          <a:solidFill>
                            <a:schemeClr val="tx1"/>
                          </a:solidFill>
                        </a:rPr>
                        <a:t>Light reinforcement</a:t>
                      </a:r>
                    </a:p>
                    <a:p>
                      <a:pPr algn="l"/>
                      <a:r>
                        <a:rPr lang="en-US" sz="2400" dirty="0">
                          <a:solidFill>
                            <a:schemeClr val="tx1"/>
                          </a:solidFill>
                        </a:rPr>
                        <a:t>Reaction time </a:t>
                      </a:r>
                    </a:p>
                    <a:p>
                      <a:pPr algn="l"/>
                      <a:r>
                        <a:rPr lang="en-US" sz="2400" dirty="0">
                          <a:solidFill>
                            <a:schemeClr val="tx1"/>
                          </a:solidFill>
                        </a:rPr>
                        <a:t>Delay discounting  </a:t>
                      </a:r>
                    </a:p>
                    <a:p>
                      <a:pPr algn="l"/>
                      <a:r>
                        <a:rPr lang="en-US" sz="2400" dirty="0">
                          <a:solidFill>
                            <a:schemeClr val="tx1"/>
                          </a:solidFill>
                        </a:rPr>
                        <a:t>Pavlovian conditioned approach</a:t>
                      </a:r>
                    </a:p>
                    <a:p>
                      <a:pPr algn="l"/>
                      <a:r>
                        <a:rPr lang="en-US" sz="2400" dirty="0">
                          <a:solidFill>
                            <a:schemeClr val="tx1"/>
                          </a:solidFill>
                        </a:rPr>
                        <a:t>Conditional reinforcement </a:t>
                      </a:r>
                    </a:p>
                    <a:p>
                      <a:pPr algn="l"/>
                      <a:r>
                        <a:rPr lang="en-US" sz="2400" dirty="0">
                          <a:solidFill>
                            <a:schemeClr val="tx1"/>
                          </a:solidFill>
                        </a:rPr>
                        <a:t>Novelty seeking </a:t>
                      </a:r>
                    </a:p>
                    <a:p>
                      <a:pPr algn="l"/>
                      <a:r>
                        <a:rPr lang="en-US" sz="2400" dirty="0">
                          <a:solidFill>
                            <a:schemeClr val="tx1"/>
                          </a:solidFill>
                        </a:rPr>
                        <a:t>Cocaine cue</a:t>
                      </a:r>
                      <a:r>
                        <a:rPr lang="en-US" sz="2400" baseline="0" dirty="0">
                          <a:solidFill>
                            <a:schemeClr val="tx1"/>
                          </a:solidFill>
                        </a:rPr>
                        <a:t> preference</a:t>
                      </a:r>
                      <a:endParaRPr lang="en-US" sz="2400" dirty="0">
                        <a:solidFill>
                          <a:schemeClr val="tx1"/>
                        </a:solidFill>
                      </a:endParaRPr>
                    </a:p>
                  </a:txBody>
                  <a:tcPr marL="68580" marR="68580" marT="34290" marB="3429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00571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Arrow Connector 70"/>
          <p:cNvCxnSpPr>
            <a:stCxn id="68" idx="0"/>
            <a:endCxn id="15" idx="2"/>
          </p:cNvCxnSpPr>
          <p:nvPr/>
        </p:nvCxnSpPr>
        <p:spPr>
          <a:xfrm flipV="1">
            <a:off x="5245100" y="4163319"/>
            <a:ext cx="0" cy="18432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4521200" y="2867919"/>
            <a:ext cx="0" cy="31386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899728" y="1391350"/>
            <a:ext cx="0" cy="303631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879600" y="3209985"/>
            <a:ext cx="1447800" cy="830997"/>
          </a:xfrm>
          <a:prstGeom prst="rect">
            <a:avLst/>
          </a:prstGeom>
          <a:solidFill>
            <a:schemeClr val="accent6">
              <a:lumMod val="60000"/>
              <a:lumOff val="4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b="1" dirty="0"/>
              <a:t>Core B: HS Breeding Core (WFUSM)</a:t>
            </a:r>
          </a:p>
        </p:txBody>
      </p:sp>
      <p:cxnSp>
        <p:nvCxnSpPr>
          <p:cNvPr id="6" name="Straight Arrow Connector 5"/>
          <p:cNvCxnSpPr>
            <a:stCxn id="4" idx="3"/>
            <a:endCxn id="14" idx="1"/>
          </p:cNvCxnSpPr>
          <p:nvPr/>
        </p:nvCxnSpPr>
        <p:spPr>
          <a:xfrm flipV="1">
            <a:off x="3327400" y="2329309"/>
            <a:ext cx="824420" cy="12961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3"/>
            <a:endCxn id="15" idx="1"/>
          </p:cNvCxnSpPr>
          <p:nvPr/>
        </p:nvCxnSpPr>
        <p:spPr>
          <a:xfrm flipV="1">
            <a:off x="3327400" y="3624709"/>
            <a:ext cx="812800" cy="7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3"/>
            <a:endCxn id="18" idx="1"/>
          </p:cNvCxnSpPr>
          <p:nvPr/>
        </p:nvCxnSpPr>
        <p:spPr>
          <a:xfrm>
            <a:off x="3327401" y="3625483"/>
            <a:ext cx="774699" cy="134079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140200" y="3086100"/>
            <a:ext cx="2209800" cy="1077218"/>
          </a:xfrm>
          <a:prstGeom prst="rect">
            <a:avLst/>
          </a:prstGeom>
          <a:solidFill>
            <a:schemeClr val="accent5">
              <a:lumMod val="40000"/>
              <a:lumOff val="60000"/>
            </a:schemeClr>
          </a:solidFill>
          <a:ln w="19050">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1600" b="1" dirty="0"/>
              <a:t>Research Project 2:</a:t>
            </a:r>
          </a:p>
          <a:p>
            <a:r>
              <a:rPr lang="en-US" sz="1600" b="1" dirty="0"/>
              <a:t>Nicotine intravenous self-administration (UTHSC) </a:t>
            </a:r>
            <a:r>
              <a:rPr lang="en-US" sz="1600" b="1" dirty="0">
                <a:solidFill>
                  <a:srgbClr val="FF0000"/>
                </a:solidFill>
              </a:rPr>
              <a:t>n -&gt; 3,200</a:t>
            </a:r>
          </a:p>
        </p:txBody>
      </p:sp>
      <p:sp>
        <p:nvSpPr>
          <p:cNvPr id="18" name="TextBox 17"/>
          <p:cNvSpPr txBox="1"/>
          <p:nvPr/>
        </p:nvSpPr>
        <p:spPr>
          <a:xfrm>
            <a:off x="4102099" y="4427666"/>
            <a:ext cx="2209800" cy="1077218"/>
          </a:xfrm>
          <a:prstGeom prst="rect">
            <a:avLst/>
          </a:prstGeom>
          <a:solidFill>
            <a:schemeClr val="accent5">
              <a:lumMod val="40000"/>
              <a:lumOff val="60000"/>
            </a:schemeClr>
          </a:solidFill>
          <a:ln w="19050">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1600" b="1" dirty="0"/>
              <a:t>Research Project 3: Impulsivity and behavioral regulation</a:t>
            </a:r>
          </a:p>
          <a:p>
            <a:r>
              <a:rPr lang="en-US" sz="1600" b="1" dirty="0"/>
              <a:t>(UB) </a:t>
            </a:r>
            <a:r>
              <a:rPr lang="en-US" sz="1600" b="1" dirty="0">
                <a:solidFill>
                  <a:srgbClr val="FF0000"/>
                </a:solidFill>
              </a:rPr>
              <a:t>n -&gt; 3,200</a:t>
            </a:r>
          </a:p>
        </p:txBody>
      </p:sp>
      <p:cxnSp>
        <p:nvCxnSpPr>
          <p:cNvPr id="23" name="Straight Arrow Connector 22"/>
          <p:cNvCxnSpPr>
            <a:stCxn id="18" idx="3"/>
            <a:endCxn id="26" idx="1"/>
          </p:cNvCxnSpPr>
          <p:nvPr/>
        </p:nvCxnSpPr>
        <p:spPr>
          <a:xfrm flipV="1">
            <a:off x="6311900" y="3618181"/>
            <a:ext cx="736601" cy="134809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6" idx="1"/>
          </p:cNvCxnSpPr>
          <p:nvPr/>
        </p:nvCxnSpPr>
        <p:spPr>
          <a:xfrm flipV="1">
            <a:off x="6350000" y="3618181"/>
            <a:ext cx="698500" cy="65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4" idx="3"/>
            <a:endCxn id="26" idx="1"/>
          </p:cNvCxnSpPr>
          <p:nvPr/>
        </p:nvCxnSpPr>
        <p:spPr>
          <a:xfrm>
            <a:off x="6350000" y="2329309"/>
            <a:ext cx="698500" cy="128887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140200" y="807304"/>
            <a:ext cx="2209800" cy="584775"/>
          </a:xfrm>
          <a:prstGeom prst="rect">
            <a:avLst/>
          </a:prstGeom>
          <a:solidFill>
            <a:schemeClr val="accent6">
              <a:lumMod val="60000"/>
              <a:lumOff val="4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b="1" dirty="0"/>
              <a:t>Core A: Administrative Core (UCSD)</a:t>
            </a:r>
          </a:p>
        </p:txBody>
      </p:sp>
      <p:cxnSp>
        <p:nvCxnSpPr>
          <p:cNvPr id="41" name="Straight Arrow Connector 40"/>
          <p:cNvCxnSpPr>
            <a:stCxn id="38" idx="3"/>
            <a:endCxn id="26" idx="0"/>
          </p:cNvCxnSpPr>
          <p:nvPr/>
        </p:nvCxnSpPr>
        <p:spPr>
          <a:xfrm>
            <a:off x="6350000" y="1099691"/>
            <a:ext cx="1365250" cy="18567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8" idx="1"/>
            <a:endCxn id="4" idx="0"/>
          </p:cNvCxnSpPr>
          <p:nvPr/>
        </p:nvCxnSpPr>
        <p:spPr>
          <a:xfrm flipH="1">
            <a:off x="2603500" y="1099692"/>
            <a:ext cx="1536700" cy="211029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4521200" y="1391350"/>
            <a:ext cx="5810" cy="39935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38" idx="2"/>
            <a:endCxn id="15" idx="0"/>
          </p:cNvCxnSpPr>
          <p:nvPr/>
        </p:nvCxnSpPr>
        <p:spPr>
          <a:xfrm>
            <a:off x="5245100" y="1392078"/>
            <a:ext cx="0" cy="16940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51820" y="1790700"/>
            <a:ext cx="2198180" cy="1077218"/>
          </a:xfrm>
          <a:prstGeom prst="rect">
            <a:avLst/>
          </a:prstGeom>
          <a:solidFill>
            <a:srgbClr val="FF0000"/>
          </a:solidFill>
          <a:ln w="19050">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1600" b="1" dirty="0"/>
              <a:t>Research Project 1: Intermittent access intravenous self-administration (UB)</a:t>
            </a:r>
          </a:p>
        </p:txBody>
      </p:sp>
      <p:sp>
        <p:nvSpPr>
          <p:cNvPr id="68" name="TextBox 67"/>
          <p:cNvSpPr txBox="1"/>
          <p:nvPr/>
        </p:nvSpPr>
        <p:spPr>
          <a:xfrm>
            <a:off x="4140200" y="6006526"/>
            <a:ext cx="2209800" cy="584775"/>
          </a:xfrm>
          <a:prstGeom prst="rect">
            <a:avLst/>
          </a:prstGeom>
          <a:solidFill>
            <a:schemeClr val="accent6">
              <a:lumMod val="60000"/>
              <a:lumOff val="4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b="1" dirty="0"/>
              <a:t>Core D: Pilot project Core (UCSD)</a:t>
            </a:r>
          </a:p>
        </p:txBody>
      </p:sp>
      <p:cxnSp>
        <p:nvCxnSpPr>
          <p:cNvPr id="69" name="Straight Arrow Connector 68"/>
          <p:cNvCxnSpPr/>
          <p:nvPr/>
        </p:nvCxnSpPr>
        <p:spPr>
          <a:xfrm flipV="1">
            <a:off x="5892800" y="5504884"/>
            <a:ext cx="0" cy="5016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68" idx="3"/>
            <a:endCxn id="26" idx="2"/>
          </p:cNvCxnSpPr>
          <p:nvPr/>
        </p:nvCxnSpPr>
        <p:spPr>
          <a:xfrm flipV="1">
            <a:off x="6350000" y="4279901"/>
            <a:ext cx="1365250" cy="20190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68" idx="1"/>
            <a:endCxn id="4" idx="2"/>
          </p:cNvCxnSpPr>
          <p:nvPr/>
        </p:nvCxnSpPr>
        <p:spPr>
          <a:xfrm flipH="1" flipV="1">
            <a:off x="2603500" y="4040981"/>
            <a:ext cx="1536700" cy="22579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048500" y="2956462"/>
            <a:ext cx="1333500" cy="1323439"/>
          </a:xfrm>
          <a:prstGeom prst="rect">
            <a:avLst/>
          </a:prstGeom>
          <a:solidFill>
            <a:srgbClr val="FAC090">
              <a:alpha val="69020"/>
            </a:srgb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b="1" dirty="0"/>
              <a:t>Core C:  Genotyping, </a:t>
            </a:r>
            <a:r>
              <a:rPr lang="en-US" sz="1600" b="1" dirty="0" err="1"/>
              <a:t>RNASeq</a:t>
            </a:r>
            <a:r>
              <a:rPr lang="en-US" sz="1600" b="1" dirty="0"/>
              <a:t> and GWAS Core (UCSD)</a:t>
            </a:r>
          </a:p>
        </p:txBody>
      </p:sp>
      <p:sp>
        <p:nvSpPr>
          <p:cNvPr id="72" name="TextBox 71"/>
          <p:cNvSpPr txBox="1"/>
          <p:nvPr/>
        </p:nvSpPr>
        <p:spPr>
          <a:xfrm>
            <a:off x="8699500" y="3325793"/>
            <a:ext cx="1854200" cy="830997"/>
          </a:xfrm>
          <a:prstGeom prst="rect">
            <a:avLst/>
          </a:prstGeom>
          <a:solidFill>
            <a:srgbClr val="FF0000"/>
          </a:solidFill>
          <a:ln w="19050">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1600" b="1" dirty="0"/>
              <a:t>Research Project 4:</a:t>
            </a:r>
          </a:p>
          <a:p>
            <a:r>
              <a:rPr lang="en-US" sz="1600" b="1" dirty="0"/>
              <a:t>Networks (Ideker UCSD)</a:t>
            </a:r>
          </a:p>
        </p:txBody>
      </p:sp>
      <p:cxnSp>
        <p:nvCxnSpPr>
          <p:cNvPr id="73" name="Straight Arrow Connector 72"/>
          <p:cNvCxnSpPr>
            <a:stCxn id="26" idx="3"/>
            <a:endCxn id="72" idx="1"/>
          </p:cNvCxnSpPr>
          <p:nvPr/>
        </p:nvCxnSpPr>
        <p:spPr>
          <a:xfrm flipV="1">
            <a:off x="8382000" y="3618181"/>
            <a:ext cx="317500"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38" idx="3"/>
            <a:endCxn id="72" idx="0"/>
          </p:cNvCxnSpPr>
          <p:nvPr/>
        </p:nvCxnSpPr>
        <p:spPr>
          <a:xfrm>
            <a:off x="6350000" y="1099692"/>
            <a:ext cx="3276600" cy="22261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68" idx="3"/>
            <a:endCxn id="72" idx="2"/>
          </p:cNvCxnSpPr>
          <p:nvPr/>
        </p:nvCxnSpPr>
        <p:spPr>
          <a:xfrm flipV="1">
            <a:off x="6350000" y="4156790"/>
            <a:ext cx="3276600" cy="21421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20877" y="12700"/>
            <a:ext cx="9144000" cy="646331"/>
          </a:xfrm>
          <a:prstGeom prst="rect">
            <a:avLst/>
          </a:prstGeom>
          <a:noFill/>
        </p:spPr>
        <p:txBody>
          <a:bodyPr wrap="square" rtlCol="0">
            <a:spAutoFit/>
          </a:bodyPr>
          <a:lstStyle/>
          <a:p>
            <a:pPr algn="ctr"/>
            <a:r>
              <a:rPr lang="en-US" sz="3600" dirty="0"/>
              <a:t>Renewal Period: 2019-2024</a:t>
            </a:r>
          </a:p>
        </p:txBody>
      </p:sp>
    </p:spTree>
    <p:extLst>
      <p:ext uri="{BB962C8B-B14F-4D97-AF65-F5344CB8AC3E}">
        <p14:creationId xmlns:p14="http://schemas.microsoft.com/office/powerpoint/2010/main" val="3892107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83679332"/>
              </p:ext>
            </p:extLst>
          </p:nvPr>
        </p:nvGraphicFramePr>
        <p:xfrm>
          <a:off x="387952" y="103095"/>
          <a:ext cx="11454580" cy="6685358"/>
        </p:xfrm>
        <a:graphic>
          <a:graphicData uri="http://schemas.openxmlformats.org/drawingml/2006/table">
            <a:tbl>
              <a:tblPr firstRow="1" bandRow="1">
                <a:tableStyleId>{5C22544A-7EE6-4342-B048-85BDC9FD1C3A}</a:tableStyleId>
              </a:tblPr>
              <a:tblGrid>
                <a:gridCol w="3720721">
                  <a:extLst>
                    <a:ext uri="{9D8B030D-6E8A-4147-A177-3AD203B41FA5}">
                      <a16:colId xmlns:a16="http://schemas.microsoft.com/office/drawing/2014/main" val="20000"/>
                    </a:ext>
                  </a:extLst>
                </a:gridCol>
                <a:gridCol w="3902221">
                  <a:extLst>
                    <a:ext uri="{9D8B030D-6E8A-4147-A177-3AD203B41FA5}">
                      <a16:colId xmlns:a16="http://schemas.microsoft.com/office/drawing/2014/main" val="20001"/>
                    </a:ext>
                  </a:extLst>
                </a:gridCol>
                <a:gridCol w="3831638">
                  <a:extLst>
                    <a:ext uri="{9D8B030D-6E8A-4147-A177-3AD203B41FA5}">
                      <a16:colId xmlns:a16="http://schemas.microsoft.com/office/drawing/2014/main" val="20002"/>
                    </a:ext>
                  </a:extLst>
                </a:gridCol>
              </a:tblGrid>
              <a:tr h="638755">
                <a:tc>
                  <a:txBody>
                    <a:bodyPr/>
                    <a:lstStyle/>
                    <a:p>
                      <a:pPr algn="l"/>
                      <a:r>
                        <a:rPr lang="en-US" sz="2400" b="1" dirty="0">
                          <a:solidFill>
                            <a:schemeClr val="tx1"/>
                          </a:solidFill>
                        </a:rPr>
                        <a:t>Research</a:t>
                      </a:r>
                      <a:r>
                        <a:rPr lang="en-US" sz="2400" b="1" baseline="0" dirty="0">
                          <a:solidFill>
                            <a:schemeClr val="tx1"/>
                          </a:solidFill>
                        </a:rPr>
                        <a:t> Project 1</a:t>
                      </a:r>
                      <a:endParaRPr lang="en-US" sz="2400" b="1" dirty="0">
                        <a:solidFill>
                          <a:schemeClr val="tx1"/>
                        </a:solidFill>
                      </a:endParaRPr>
                    </a:p>
                  </a:txBody>
                  <a:tcPr marL="68580" marR="68580" marT="34290" marB="34290">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Research</a:t>
                      </a:r>
                      <a:r>
                        <a:rPr lang="en-US" sz="2400" b="1" baseline="0" dirty="0">
                          <a:solidFill>
                            <a:schemeClr val="tx1"/>
                          </a:solidFill>
                        </a:rPr>
                        <a:t> Project 2</a:t>
                      </a:r>
                      <a:endParaRPr lang="en-US" sz="2400" b="1" dirty="0">
                        <a:solidFill>
                          <a:schemeClr val="tx1"/>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Research</a:t>
                      </a:r>
                      <a:r>
                        <a:rPr lang="en-US" sz="2400" b="1" baseline="0" dirty="0">
                          <a:solidFill>
                            <a:schemeClr val="tx1"/>
                          </a:solidFill>
                        </a:rPr>
                        <a:t> Project 3</a:t>
                      </a:r>
                      <a:endParaRPr lang="en-US" sz="2400" b="1" dirty="0">
                        <a:solidFill>
                          <a:schemeClr val="tx1"/>
                        </a:solidFill>
                      </a:endParaRPr>
                    </a:p>
                  </a:txBody>
                  <a:tcPr marL="68580" marR="68580" marT="34290" marB="34290"/>
                </a:tc>
                <a:extLst>
                  <a:ext uri="{0D108BD9-81ED-4DB2-BD59-A6C34878D82A}">
                    <a16:rowId xmlns:a16="http://schemas.microsoft.com/office/drawing/2014/main" val="10000"/>
                  </a:ext>
                </a:extLst>
              </a:tr>
              <a:tr h="1064591">
                <a:tc>
                  <a:txBody>
                    <a:bodyPr/>
                    <a:lstStyle/>
                    <a:p>
                      <a:pPr algn="l"/>
                      <a:r>
                        <a:rPr lang="en-US" sz="2400" dirty="0"/>
                        <a:t>University at Buffalo</a:t>
                      </a:r>
                    </a:p>
                  </a:txBody>
                  <a:tcPr marL="68580" marR="68580" marT="34290" marB="34290">
                    <a:solidFill>
                      <a:srgbClr val="FF0000">
                        <a:alpha val="5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t>University of Tennessee Health Center</a:t>
                      </a:r>
                    </a:p>
                  </a:txBody>
                  <a:tcPr marL="68580" marR="68580" marT="34290" marB="34290"/>
                </a:tc>
                <a:tc>
                  <a:txBody>
                    <a:bodyPr/>
                    <a:lstStyle/>
                    <a:p>
                      <a:pPr algn="l"/>
                      <a:r>
                        <a:rPr lang="en-US" sz="2400" dirty="0"/>
                        <a:t>University at Buffalo</a:t>
                      </a:r>
                    </a:p>
                  </a:txBody>
                  <a:tcPr marL="68580" marR="68580" marT="34290" marB="34290"/>
                </a:tc>
                <a:extLst>
                  <a:ext uri="{0D108BD9-81ED-4DB2-BD59-A6C34878D82A}">
                    <a16:rowId xmlns:a16="http://schemas.microsoft.com/office/drawing/2014/main" val="10001"/>
                  </a:ext>
                </a:extLst>
              </a:tr>
              <a:tr h="6059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PIs: </a:t>
                      </a:r>
                      <a:r>
                        <a:rPr lang="en-US" sz="2400" b="0" dirty="0">
                          <a:solidFill>
                            <a:schemeClr val="tx1"/>
                          </a:solidFill>
                        </a:rPr>
                        <a:t>Paul Meyer</a:t>
                      </a:r>
                      <a:endParaRPr lang="en-US" sz="2400" b="0" dirty="0"/>
                    </a:p>
                  </a:txBody>
                  <a:tcPr marL="68580" marR="68580" marT="34290" marB="34290">
                    <a:solidFill>
                      <a:srgbClr val="FF0000">
                        <a:alpha val="25098"/>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PI: </a:t>
                      </a:r>
                      <a:r>
                        <a:rPr lang="en-US" sz="2400" b="0" dirty="0">
                          <a:solidFill>
                            <a:schemeClr val="tx1"/>
                          </a:solidFill>
                        </a:rPr>
                        <a:t>Hao Chen</a:t>
                      </a:r>
                      <a:endParaRPr lang="en-US" sz="2400" b="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PIs: </a:t>
                      </a:r>
                      <a:r>
                        <a:rPr lang="en-US" sz="2400" b="0" baseline="0" dirty="0">
                          <a:solidFill>
                            <a:schemeClr val="tx1"/>
                          </a:solidFill>
                        </a:rPr>
                        <a:t>David Dietz (PI), Keita Ishiwari (</a:t>
                      </a:r>
                      <a:r>
                        <a:rPr lang="en-US" sz="2400" b="0" baseline="0" dirty="0" err="1">
                          <a:solidFill>
                            <a:schemeClr val="tx1"/>
                          </a:solidFill>
                        </a:rPr>
                        <a:t>coI</a:t>
                      </a:r>
                      <a:r>
                        <a:rPr lang="en-US" sz="2400" b="0" baseline="0" dirty="0">
                          <a:solidFill>
                            <a:schemeClr val="tx1"/>
                          </a:solidFill>
                        </a:rPr>
                        <a:t>), Paul Meyer (</a:t>
                      </a:r>
                      <a:r>
                        <a:rPr lang="en-US" sz="2400" b="0" baseline="0" dirty="0" err="1">
                          <a:solidFill>
                            <a:schemeClr val="tx1"/>
                          </a:solidFill>
                        </a:rPr>
                        <a:t>coI</a:t>
                      </a:r>
                      <a:r>
                        <a:rPr lang="en-US" sz="2400" b="0" baseline="0" dirty="0">
                          <a:solidFill>
                            <a:schemeClr val="tx1"/>
                          </a:solidFill>
                        </a:rPr>
                        <a:t>), Suzanne Mitchell (</a:t>
                      </a:r>
                      <a:r>
                        <a:rPr lang="en-US" sz="2400" b="0" baseline="0" dirty="0" err="1">
                          <a:solidFill>
                            <a:schemeClr val="tx1"/>
                          </a:solidFill>
                        </a:rPr>
                        <a:t>coI</a:t>
                      </a:r>
                      <a:r>
                        <a:rPr lang="en-US" sz="2400" b="0" baseline="0" dirty="0">
                          <a:solidFill>
                            <a:schemeClr val="tx1"/>
                          </a:solidFill>
                        </a:rPr>
                        <a:t>)</a:t>
                      </a:r>
                      <a:endParaRPr lang="en-US" sz="2400" b="0" dirty="0"/>
                    </a:p>
                  </a:txBody>
                  <a:tcPr marL="68580" marR="68580" marT="34290" marB="34290">
                    <a:solidFill>
                      <a:srgbClr val="FF0000">
                        <a:alpha val="25098"/>
                      </a:srgbClr>
                    </a:solidFill>
                  </a:tcPr>
                </a:tc>
                <a:extLst>
                  <a:ext uri="{0D108BD9-81ED-4DB2-BD59-A6C34878D82A}">
                    <a16:rowId xmlns:a16="http://schemas.microsoft.com/office/drawing/2014/main" val="10002"/>
                  </a:ext>
                </a:extLst>
              </a:tr>
              <a:tr h="3816152">
                <a:tc>
                  <a:txBody>
                    <a:bodyPr/>
                    <a:lstStyle/>
                    <a:p>
                      <a:pPr algn="l"/>
                      <a:r>
                        <a:rPr lang="en-US" sz="2400" dirty="0">
                          <a:solidFill>
                            <a:schemeClr val="tx1"/>
                          </a:solidFill>
                        </a:rPr>
                        <a:t>Intermittent</a:t>
                      </a:r>
                      <a:r>
                        <a:rPr lang="en-US" sz="2400" baseline="0" dirty="0">
                          <a:solidFill>
                            <a:schemeClr val="tx1"/>
                          </a:solidFill>
                        </a:rPr>
                        <a:t> access cocaine self administration </a:t>
                      </a:r>
                    </a:p>
                    <a:p>
                      <a:pPr algn="l"/>
                      <a:endParaRPr lang="en-US" sz="2400" baseline="0" dirty="0">
                        <a:solidFill>
                          <a:schemeClr val="tx1"/>
                        </a:solidFill>
                      </a:endParaRPr>
                    </a:p>
                    <a:p>
                      <a:pPr algn="l"/>
                      <a:r>
                        <a:rPr lang="en-US" sz="2400" baseline="0" dirty="0">
                          <a:solidFill>
                            <a:schemeClr val="tx1"/>
                          </a:solidFill>
                        </a:rPr>
                        <a:t>Gene expression in 3 brain regions following either intermittent or extended access cocaine </a:t>
                      </a:r>
                      <a:endParaRPr lang="en-US" sz="2400" dirty="0">
                        <a:solidFill>
                          <a:schemeClr val="tx1"/>
                        </a:solidFill>
                      </a:endParaRPr>
                    </a:p>
                  </a:txBody>
                  <a:tcPr marL="68580" marR="68580" marT="34290" marB="34290">
                    <a:solidFill>
                      <a:srgbClr val="FF0000">
                        <a:alpha val="50196"/>
                      </a:srgbClr>
                    </a:solidFill>
                  </a:tcPr>
                </a:tc>
                <a:tc>
                  <a:txBody>
                    <a:bodyPr/>
                    <a:lstStyle/>
                    <a:p>
                      <a:pPr algn="l"/>
                      <a:r>
                        <a:rPr lang="en-US" sz="2400" dirty="0">
                          <a:solidFill>
                            <a:schemeClr val="tx1"/>
                          </a:solidFill>
                        </a:rPr>
                        <a:t>Open field</a:t>
                      </a:r>
                    </a:p>
                    <a:p>
                      <a:pPr algn="l"/>
                      <a:r>
                        <a:rPr lang="en-US" sz="2400" dirty="0">
                          <a:solidFill>
                            <a:schemeClr val="tx1"/>
                          </a:solidFill>
                        </a:rPr>
                        <a:t>Novel object</a:t>
                      </a:r>
                    </a:p>
                    <a:p>
                      <a:pPr algn="l"/>
                      <a:r>
                        <a:rPr lang="en-US" sz="2400" dirty="0">
                          <a:solidFill>
                            <a:schemeClr val="tx1"/>
                          </a:solidFill>
                        </a:rPr>
                        <a:t>Elevated Plus Maze</a:t>
                      </a:r>
                    </a:p>
                    <a:p>
                      <a:pPr algn="l"/>
                      <a:r>
                        <a:rPr lang="en-US" sz="2400" dirty="0">
                          <a:solidFill>
                            <a:schemeClr val="tx1"/>
                          </a:solidFill>
                        </a:rPr>
                        <a:t>Marble burying</a:t>
                      </a:r>
                    </a:p>
                    <a:p>
                      <a:pPr algn="l"/>
                      <a:r>
                        <a:rPr lang="en-US" sz="2400" dirty="0">
                          <a:solidFill>
                            <a:schemeClr val="tx1"/>
                          </a:solidFill>
                        </a:rPr>
                        <a:t>Social interaction</a:t>
                      </a:r>
                    </a:p>
                    <a:p>
                      <a:pPr algn="l"/>
                      <a:r>
                        <a:rPr lang="en-US" sz="2400" dirty="0">
                          <a:solidFill>
                            <a:schemeClr val="tx1"/>
                          </a:solidFill>
                        </a:rPr>
                        <a:t>Socially</a:t>
                      </a:r>
                      <a:r>
                        <a:rPr lang="en-US" sz="2400" baseline="0" dirty="0">
                          <a:solidFill>
                            <a:schemeClr val="tx1"/>
                          </a:solidFill>
                        </a:rPr>
                        <a:t> acquired n</a:t>
                      </a:r>
                      <a:r>
                        <a:rPr lang="en-US" sz="2400" dirty="0">
                          <a:solidFill>
                            <a:schemeClr val="tx1"/>
                          </a:solidFill>
                        </a:rPr>
                        <a:t>icotine self-administration</a:t>
                      </a:r>
                    </a:p>
                    <a:p>
                      <a:pPr algn="l"/>
                      <a:endParaRPr lang="en-US" sz="2400" dirty="0">
                        <a:solidFill>
                          <a:schemeClr val="tx1"/>
                        </a:solidFill>
                      </a:endParaRPr>
                    </a:p>
                    <a:p>
                      <a:pPr algn="l"/>
                      <a:r>
                        <a:rPr lang="en-US" sz="2400" dirty="0">
                          <a:solidFill>
                            <a:schemeClr val="tx1"/>
                          </a:solidFill>
                        </a:rPr>
                        <a:t>Gene expression in 5 brain regions</a:t>
                      </a:r>
                      <a:r>
                        <a:rPr lang="en-US" sz="2400" baseline="0" dirty="0">
                          <a:solidFill>
                            <a:schemeClr val="tx1"/>
                          </a:solidFill>
                        </a:rPr>
                        <a:t> for </a:t>
                      </a:r>
                      <a:r>
                        <a:rPr lang="en-US" sz="2400" baseline="0" dirty="0" err="1">
                          <a:solidFill>
                            <a:schemeClr val="tx1"/>
                          </a:solidFill>
                        </a:rPr>
                        <a:t>eQTL</a:t>
                      </a:r>
                      <a:endParaRPr lang="en-US" sz="2400" dirty="0">
                        <a:solidFill>
                          <a:schemeClr val="tx1"/>
                        </a:solidFill>
                      </a:endParaRPr>
                    </a:p>
                  </a:txBody>
                  <a:tcPr marL="68580" marR="68580" marT="34290" marB="34290"/>
                </a:tc>
                <a:tc>
                  <a:txBody>
                    <a:bodyPr/>
                    <a:lstStyle/>
                    <a:p>
                      <a:pPr algn="l"/>
                      <a:r>
                        <a:rPr lang="en-US" sz="2400" dirty="0">
                          <a:solidFill>
                            <a:schemeClr val="tx1"/>
                          </a:solidFill>
                        </a:rPr>
                        <a:t>Locomotor activity</a:t>
                      </a:r>
                    </a:p>
                    <a:p>
                      <a:pPr algn="l"/>
                      <a:r>
                        <a:rPr lang="en-US" sz="2400" dirty="0">
                          <a:solidFill>
                            <a:schemeClr val="tx1"/>
                          </a:solidFill>
                        </a:rPr>
                        <a:t>Light reinforcement</a:t>
                      </a:r>
                    </a:p>
                    <a:p>
                      <a:pPr algn="l"/>
                      <a:r>
                        <a:rPr lang="en-US" sz="2400" dirty="0">
                          <a:solidFill>
                            <a:schemeClr val="tx1"/>
                          </a:solidFill>
                        </a:rPr>
                        <a:t>Reaction time </a:t>
                      </a:r>
                    </a:p>
                    <a:p>
                      <a:pPr algn="l"/>
                      <a:r>
                        <a:rPr lang="en-US" sz="2400" dirty="0">
                          <a:solidFill>
                            <a:schemeClr val="tx1"/>
                          </a:solidFill>
                        </a:rPr>
                        <a:t>Delay discounting  </a:t>
                      </a:r>
                    </a:p>
                    <a:p>
                      <a:pPr algn="l"/>
                      <a:r>
                        <a:rPr lang="en-US" sz="2400" dirty="0">
                          <a:solidFill>
                            <a:schemeClr val="tx1"/>
                          </a:solidFill>
                        </a:rPr>
                        <a:t>Pavlovian conditioned approach</a:t>
                      </a:r>
                    </a:p>
                    <a:p>
                      <a:pPr algn="l"/>
                      <a:r>
                        <a:rPr lang="en-US" sz="2400" dirty="0">
                          <a:solidFill>
                            <a:schemeClr val="tx1"/>
                          </a:solidFill>
                        </a:rPr>
                        <a:t>Conditional reinforcement </a:t>
                      </a:r>
                    </a:p>
                    <a:p>
                      <a:pPr algn="l"/>
                      <a:r>
                        <a:rPr lang="en-US" sz="2400" dirty="0">
                          <a:solidFill>
                            <a:schemeClr val="tx1"/>
                          </a:solidFill>
                        </a:rPr>
                        <a:t>Novelty seeking </a:t>
                      </a:r>
                    </a:p>
                    <a:p>
                      <a:pPr algn="l"/>
                      <a:r>
                        <a:rPr lang="en-US" sz="2400" dirty="0">
                          <a:solidFill>
                            <a:schemeClr val="tx1"/>
                          </a:solidFill>
                        </a:rPr>
                        <a:t>Cocaine cue</a:t>
                      </a:r>
                      <a:r>
                        <a:rPr lang="en-US" sz="2400" baseline="0" dirty="0">
                          <a:solidFill>
                            <a:schemeClr val="tx1"/>
                          </a:solidFill>
                        </a:rPr>
                        <a:t> preference</a:t>
                      </a:r>
                      <a:endParaRPr lang="en-US" sz="2400" dirty="0">
                        <a:solidFill>
                          <a:schemeClr val="tx1"/>
                        </a:solidFill>
                      </a:endParaRPr>
                    </a:p>
                  </a:txBody>
                  <a:tcPr marL="68580" marR="68580" marT="34290" marB="3429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58817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2366934" y="1371600"/>
            <a:ext cx="7005666" cy="4114800"/>
          </a:xfrm>
          <a:prstGeom prst="roundRect">
            <a:avLst>
              <a:gd name="adj" fmla="val 4033"/>
            </a:avLst>
          </a:prstGeom>
          <a:solidFill>
            <a:schemeClr val="accent3">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1100" dirty="0"/>
          </a:p>
        </p:txBody>
      </p:sp>
      <p:cxnSp>
        <p:nvCxnSpPr>
          <p:cNvPr id="7" name="Straight Connector 6"/>
          <p:cNvCxnSpPr/>
          <p:nvPr/>
        </p:nvCxnSpPr>
        <p:spPr>
          <a:xfrm flipV="1">
            <a:off x="3197514" y="1585914"/>
            <a:ext cx="0" cy="33337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2587914" y="1495427"/>
            <a:ext cx="1828798" cy="714374"/>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1400" dirty="0"/>
              <a:t>Breeding/</a:t>
            </a:r>
          </a:p>
          <a:p>
            <a:r>
              <a:rPr lang="en-US" sz="1400" dirty="0"/>
              <a:t>Demographic</a:t>
            </a:r>
          </a:p>
          <a:p>
            <a:r>
              <a:rPr lang="en-US" sz="1100" dirty="0"/>
              <a:t>**RFID</a:t>
            </a:r>
          </a:p>
        </p:txBody>
      </p:sp>
      <p:sp>
        <p:nvSpPr>
          <p:cNvPr id="12" name="Rounded Rectangle 11"/>
          <p:cNvSpPr/>
          <p:nvPr/>
        </p:nvSpPr>
        <p:spPr>
          <a:xfrm>
            <a:off x="2578389" y="2503412"/>
            <a:ext cx="1828799" cy="604837"/>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1400" dirty="0"/>
              <a:t>Dissection</a:t>
            </a:r>
          </a:p>
          <a:p>
            <a:r>
              <a:rPr lang="en-US" sz="1100" dirty="0"/>
              <a:t>**RFID</a:t>
            </a:r>
          </a:p>
          <a:p>
            <a:r>
              <a:rPr lang="en-US" sz="1100" dirty="0"/>
              <a:t>Tissue weight, location</a:t>
            </a:r>
          </a:p>
        </p:txBody>
      </p:sp>
      <p:sp>
        <p:nvSpPr>
          <p:cNvPr id="13" name="Rounded Rectangle 12"/>
          <p:cNvSpPr/>
          <p:nvPr/>
        </p:nvSpPr>
        <p:spPr>
          <a:xfrm>
            <a:off x="2587914" y="3290889"/>
            <a:ext cx="1828800" cy="1085851"/>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1400" dirty="0"/>
              <a:t>Behavioral</a:t>
            </a:r>
          </a:p>
          <a:p>
            <a:r>
              <a:rPr lang="en-US" sz="1100" dirty="0"/>
              <a:t>**RFID</a:t>
            </a:r>
          </a:p>
          <a:p>
            <a:r>
              <a:rPr lang="en-US" sz="1100" dirty="0"/>
              <a:t>Raw metrics</a:t>
            </a:r>
          </a:p>
          <a:p>
            <a:r>
              <a:rPr lang="en-US" sz="1100" dirty="0"/>
              <a:t>Calculated metrics</a:t>
            </a:r>
          </a:p>
          <a:p>
            <a:r>
              <a:rPr lang="en-US" sz="1100" dirty="0"/>
              <a:t>Raw data filenames</a:t>
            </a:r>
          </a:p>
        </p:txBody>
      </p:sp>
      <p:sp>
        <p:nvSpPr>
          <p:cNvPr id="14" name="Rounded Rectangle 13"/>
          <p:cNvSpPr/>
          <p:nvPr/>
        </p:nvSpPr>
        <p:spPr>
          <a:xfrm>
            <a:off x="5254914" y="4762500"/>
            <a:ext cx="1524000" cy="642939"/>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1400" dirty="0"/>
              <a:t>Protocol</a:t>
            </a:r>
          </a:p>
          <a:p>
            <a:r>
              <a:rPr lang="en-US" sz="1100" dirty="0"/>
              <a:t>**Protocol Name</a:t>
            </a:r>
          </a:p>
          <a:p>
            <a:r>
              <a:rPr lang="en-US" sz="1100" dirty="0"/>
              <a:t>Version</a:t>
            </a:r>
          </a:p>
        </p:txBody>
      </p:sp>
      <p:sp>
        <p:nvSpPr>
          <p:cNvPr id="15" name="Rounded Rectangle 14"/>
          <p:cNvSpPr/>
          <p:nvPr/>
        </p:nvSpPr>
        <p:spPr>
          <a:xfrm>
            <a:off x="5264439" y="3505202"/>
            <a:ext cx="1524000" cy="528637"/>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1400" dirty="0"/>
              <a:t>Video files</a:t>
            </a:r>
          </a:p>
          <a:p>
            <a:r>
              <a:rPr lang="en-US" sz="1100" dirty="0"/>
              <a:t>**Filename</a:t>
            </a:r>
          </a:p>
        </p:txBody>
      </p:sp>
      <p:sp>
        <p:nvSpPr>
          <p:cNvPr id="16" name="Rounded Rectangle 15"/>
          <p:cNvSpPr/>
          <p:nvPr/>
        </p:nvSpPr>
        <p:spPr>
          <a:xfrm>
            <a:off x="5254914" y="4110038"/>
            <a:ext cx="1524000" cy="576262"/>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1400" dirty="0"/>
              <a:t>Raw text files</a:t>
            </a:r>
          </a:p>
          <a:p>
            <a:r>
              <a:rPr lang="en-US" sz="1100" dirty="0"/>
              <a:t>**Filename</a:t>
            </a:r>
          </a:p>
        </p:txBody>
      </p:sp>
      <p:sp>
        <p:nvSpPr>
          <p:cNvPr id="17" name="Rounded Rectangle 16"/>
          <p:cNvSpPr/>
          <p:nvPr/>
        </p:nvSpPr>
        <p:spPr>
          <a:xfrm>
            <a:off x="2578389" y="4567240"/>
            <a:ext cx="1838325" cy="614362"/>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1400" dirty="0" err="1"/>
              <a:t>Cagemates</a:t>
            </a:r>
            <a:endParaRPr lang="en-US" sz="1400" dirty="0"/>
          </a:p>
          <a:p>
            <a:r>
              <a:rPr lang="en-US" sz="1100" dirty="0"/>
              <a:t>**RFID</a:t>
            </a:r>
          </a:p>
        </p:txBody>
      </p:sp>
      <p:sp>
        <p:nvSpPr>
          <p:cNvPr id="18" name="Rounded Rectangle 17"/>
          <p:cNvSpPr/>
          <p:nvPr/>
        </p:nvSpPr>
        <p:spPr>
          <a:xfrm>
            <a:off x="5254914" y="1524001"/>
            <a:ext cx="1524000" cy="457200"/>
          </a:xfrm>
          <a:prstGeom prst="roundRect">
            <a:avLst/>
          </a:prstGeom>
          <a:solidFill>
            <a:schemeClr val="accent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1400" dirty="0"/>
              <a:t>Glucose</a:t>
            </a:r>
          </a:p>
          <a:p>
            <a:r>
              <a:rPr lang="en-US" sz="1100" dirty="0"/>
              <a:t>**RFID</a:t>
            </a:r>
          </a:p>
        </p:txBody>
      </p:sp>
      <p:sp>
        <p:nvSpPr>
          <p:cNvPr id="19" name="Rounded Rectangle 18"/>
          <p:cNvSpPr/>
          <p:nvPr/>
        </p:nvSpPr>
        <p:spPr>
          <a:xfrm>
            <a:off x="5264439" y="2096075"/>
            <a:ext cx="1524000" cy="407337"/>
          </a:xfrm>
          <a:prstGeom prst="roundRect">
            <a:avLst/>
          </a:prstGeom>
          <a:solidFill>
            <a:schemeClr val="accent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1400" dirty="0"/>
              <a:t>Weight</a:t>
            </a:r>
          </a:p>
          <a:p>
            <a:r>
              <a:rPr lang="en-US" sz="1100" dirty="0"/>
              <a:t>**RFID</a:t>
            </a:r>
          </a:p>
        </p:txBody>
      </p:sp>
      <p:sp>
        <p:nvSpPr>
          <p:cNvPr id="21" name="Rounded Rectangle 20"/>
          <p:cNvSpPr/>
          <p:nvPr/>
        </p:nvSpPr>
        <p:spPr>
          <a:xfrm>
            <a:off x="7705726" y="1509714"/>
            <a:ext cx="1590674" cy="1400174"/>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1400" dirty="0"/>
              <a:t>Physiological phenotypes</a:t>
            </a:r>
          </a:p>
          <a:p>
            <a:r>
              <a:rPr lang="en-US" sz="1400" dirty="0"/>
              <a:t>(collaborations)</a:t>
            </a:r>
          </a:p>
          <a:p>
            <a:r>
              <a:rPr lang="en-US" sz="1100" dirty="0"/>
              <a:t>**RFID</a:t>
            </a:r>
          </a:p>
          <a:p>
            <a:r>
              <a:rPr lang="en-US" sz="1100" dirty="0"/>
              <a:t>Tissue</a:t>
            </a:r>
          </a:p>
          <a:p>
            <a:r>
              <a:rPr lang="en-US" sz="1100" dirty="0"/>
              <a:t>Data</a:t>
            </a:r>
          </a:p>
          <a:p>
            <a:endParaRPr lang="en-US" sz="1100" dirty="0"/>
          </a:p>
        </p:txBody>
      </p:sp>
      <p:cxnSp>
        <p:nvCxnSpPr>
          <p:cNvPr id="26" name="Straight Arrow Connector 25"/>
          <p:cNvCxnSpPr>
            <a:stCxn id="13" idx="3"/>
            <a:endCxn id="15" idx="1"/>
          </p:cNvCxnSpPr>
          <p:nvPr/>
        </p:nvCxnSpPr>
        <p:spPr>
          <a:xfrm flipV="1">
            <a:off x="4416715" y="3769520"/>
            <a:ext cx="847725" cy="64294"/>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3"/>
            <a:endCxn id="14" idx="1"/>
          </p:cNvCxnSpPr>
          <p:nvPr/>
        </p:nvCxnSpPr>
        <p:spPr>
          <a:xfrm>
            <a:off x="4416714" y="3833815"/>
            <a:ext cx="838200" cy="125015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3" idx="3"/>
            <a:endCxn id="16" idx="1"/>
          </p:cNvCxnSpPr>
          <p:nvPr/>
        </p:nvCxnSpPr>
        <p:spPr>
          <a:xfrm>
            <a:off x="4416714" y="3833815"/>
            <a:ext cx="838200" cy="56435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41" name="Straight Arrow Connector 10240"/>
          <p:cNvCxnSpPr>
            <a:stCxn id="8" idx="3"/>
          </p:cNvCxnSpPr>
          <p:nvPr/>
        </p:nvCxnSpPr>
        <p:spPr>
          <a:xfrm>
            <a:off x="4416713" y="1852614"/>
            <a:ext cx="60960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2" idx="3"/>
          </p:cNvCxnSpPr>
          <p:nvPr/>
        </p:nvCxnSpPr>
        <p:spPr>
          <a:xfrm>
            <a:off x="4407187" y="2805830"/>
            <a:ext cx="61912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5264439" y="2628069"/>
            <a:ext cx="1524000" cy="648533"/>
          </a:xfrm>
          <a:prstGeom prst="roundRect">
            <a:avLst/>
          </a:prstGeom>
          <a:solidFill>
            <a:schemeClr val="accent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1400" dirty="0"/>
              <a:t>Shipments</a:t>
            </a:r>
          </a:p>
          <a:p>
            <a:r>
              <a:rPr lang="en-US" sz="1100" dirty="0"/>
              <a:t>**RFID</a:t>
            </a:r>
          </a:p>
          <a:p>
            <a:r>
              <a:rPr lang="en-US" sz="1100" dirty="0"/>
              <a:t>Tissue location</a:t>
            </a:r>
          </a:p>
        </p:txBody>
      </p:sp>
      <p:cxnSp>
        <p:nvCxnSpPr>
          <p:cNvPr id="24" name="Straight Arrow Connector 23"/>
          <p:cNvCxnSpPr/>
          <p:nvPr/>
        </p:nvCxnSpPr>
        <p:spPr>
          <a:xfrm flipH="1">
            <a:off x="7086600" y="2209800"/>
            <a:ext cx="58073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Double Bracket 9"/>
          <p:cNvSpPr/>
          <p:nvPr/>
        </p:nvSpPr>
        <p:spPr>
          <a:xfrm>
            <a:off x="5026314" y="1447801"/>
            <a:ext cx="2047875" cy="1937505"/>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V="1">
            <a:off x="4416715" y="3108248"/>
            <a:ext cx="609599" cy="5541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2" descr="C:\Users\Gerald\Pictures\Logo_.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5762626"/>
            <a:ext cx="8360157" cy="109537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4581781" y="131803"/>
            <a:ext cx="2572627" cy="830997"/>
          </a:xfrm>
          <a:prstGeom prst="rect">
            <a:avLst/>
          </a:prstGeom>
          <a:noFill/>
        </p:spPr>
        <p:txBody>
          <a:bodyPr wrap="none" rtlCol="0">
            <a:spAutoFit/>
          </a:bodyPr>
          <a:lstStyle/>
          <a:p>
            <a:pPr algn="ctr"/>
            <a:r>
              <a:rPr lang="en-US" sz="4800" b="1" dirty="0"/>
              <a:t>Database</a:t>
            </a:r>
          </a:p>
        </p:txBody>
      </p:sp>
      <p:sp>
        <p:nvSpPr>
          <p:cNvPr id="27" name="TextBox 26"/>
          <p:cNvSpPr txBox="1"/>
          <p:nvPr/>
        </p:nvSpPr>
        <p:spPr>
          <a:xfrm>
            <a:off x="7157380" y="4239279"/>
            <a:ext cx="1834220" cy="523220"/>
          </a:xfrm>
          <a:prstGeom prst="rect">
            <a:avLst/>
          </a:prstGeom>
          <a:noFill/>
        </p:spPr>
        <p:txBody>
          <a:bodyPr wrap="none" rtlCol="0">
            <a:spAutoFit/>
          </a:bodyPr>
          <a:lstStyle/>
          <a:p>
            <a:r>
              <a:rPr lang="en-US" sz="2800" dirty="0"/>
              <a:t>PostgreSQL</a:t>
            </a:r>
          </a:p>
        </p:txBody>
      </p:sp>
      <p:sp>
        <p:nvSpPr>
          <p:cNvPr id="28" name="TextBox 27"/>
          <p:cNvSpPr txBox="1"/>
          <p:nvPr/>
        </p:nvSpPr>
        <p:spPr>
          <a:xfrm>
            <a:off x="10220325" y="1676337"/>
            <a:ext cx="1973943" cy="369332"/>
          </a:xfrm>
          <a:prstGeom prst="rect">
            <a:avLst/>
          </a:prstGeom>
          <a:noFill/>
        </p:spPr>
        <p:txBody>
          <a:bodyPr wrap="square" rtlCol="0">
            <a:spAutoFit/>
          </a:bodyPr>
          <a:lstStyle/>
          <a:p>
            <a:pPr algn="ctr"/>
            <a:r>
              <a:rPr lang="en-US" b="1" dirty="0"/>
              <a:t>Apurva Chitre</a:t>
            </a:r>
          </a:p>
        </p:txBody>
      </p:sp>
      <p:pic>
        <p:nvPicPr>
          <p:cNvPr id="3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5805" y="296650"/>
            <a:ext cx="1394619"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descr="https://secureservercdn.net/198.71.233.106/h9j.d46.myftpupload.com/wp-content/uploads/2019/11/FbZzofeg.jpeg?time=15983735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5805" y="234475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s://secureservercdn.net/198.71.233.106/h9j.d46.myftpupload.com/wp-content/uploads/2020/03/DenghuiChen-2.jpeg?time=15983735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6797" y="4228442"/>
            <a:ext cx="1413627" cy="137160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0224676" y="5606188"/>
            <a:ext cx="1973943" cy="369332"/>
          </a:xfrm>
          <a:prstGeom prst="rect">
            <a:avLst/>
          </a:prstGeom>
          <a:noFill/>
        </p:spPr>
        <p:txBody>
          <a:bodyPr wrap="square" rtlCol="0">
            <a:spAutoFit/>
          </a:bodyPr>
          <a:lstStyle/>
          <a:p>
            <a:pPr algn="ctr"/>
            <a:r>
              <a:rPr lang="en-US" b="1" dirty="0"/>
              <a:t>Denghui Chen</a:t>
            </a:r>
          </a:p>
        </p:txBody>
      </p:sp>
      <p:sp>
        <p:nvSpPr>
          <p:cNvPr id="36" name="TextBox 35"/>
          <p:cNvSpPr txBox="1"/>
          <p:nvPr/>
        </p:nvSpPr>
        <p:spPr>
          <a:xfrm>
            <a:off x="10229027" y="3721932"/>
            <a:ext cx="1973943" cy="369332"/>
          </a:xfrm>
          <a:prstGeom prst="rect">
            <a:avLst/>
          </a:prstGeom>
          <a:noFill/>
        </p:spPr>
        <p:txBody>
          <a:bodyPr wrap="square" rtlCol="0">
            <a:spAutoFit/>
          </a:bodyPr>
          <a:lstStyle/>
          <a:p>
            <a:pPr algn="ctr"/>
            <a:r>
              <a:rPr lang="en-US" b="1" dirty="0"/>
              <a:t>Bonnie Lim</a:t>
            </a:r>
          </a:p>
        </p:txBody>
      </p:sp>
    </p:spTree>
    <p:extLst>
      <p:ext uri="{BB962C8B-B14F-4D97-AF65-F5344CB8AC3E}">
        <p14:creationId xmlns:p14="http://schemas.microsoft.com/office/powerpoint/2010/main" val="480492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3075" y="3000059"/>
            <a:ext cx="2387600" cy="1754326"/>
          </a:xfrm>
          <a:prstGeom prst="rect">
            <a:avLst/>
          </a:prstGeom>
          <a:solidFill>
            <a:schemeClr val="accent6">
              <a:lumMod val="60000"/>
              <a:lumOff val="4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600" b="1" dirty="0"/>
              <a:t>Core B: HS breeding (WFU)</a:t>
            </a:r>
          </a:p>
        </p:txBody>
      </p:sp>
      <p:cxnSp>
        <p:nvCxnSpPr>
          <p:cNvPr id="8" name="Straight Arrow Connector 7"/>
          <p:cNvCxnSpPr>
            <a:stCxn id="4" idx="3"/>
            <a:endCxn id="26" idx="1"/>
          </p:cNvCxnSpPr>
          <p:nvPr/>
        </p:nvCxnSpPr>
        <p:spPr>
          <a:xfrm flipV="1">
            <a:off x="3630675" y="3867433"/>
            <a:ext cx="4250773" cy="9789"/>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881448" y="2436272"/>
            <a:ext cx="2957093" cy="2862322"/>
          </a:xfrm>
          <a:prstGeom prst="rect">
            <a:avLst/>
          </a:prstGeom>
          <a:solidFill>
            <a:srgbClr val="FAC090">
              <a:alpha val="69020"/>
            </a:srgb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600" b="1" dirty="0"/>
              <a:t>Core C: Sequencing and GWAS </a:t>
            </a:r>
            <a:r>
              <a:rPr lang="en-US" sz="3600" b="1" dirty="0" err="1"/>
              <a:t>asnalaysis</a:t>
            </a:r>
            <a:r>
              <a:rPr lang="en-US" sz="3600" b="1" dirty="0"/>
              <a:t> (UCSD)</a:t>
            </a:r>
          </a:p>
        </p:txBody>
      </p:sp>
      <p:sp>
        <p:nvSpPr>
          <p:cNvPr id="57" name="TextBox 56"/>
          <p:cNvSpPr txBox="1"/>
          <p:nvPr/>
        </p:nvSpPr>
        <p:spPr>
          <a:xfrm>
            <a:off x="1" y="255248"/>
            <a:ext cx="12192000" cy="1323439"/>
          </a:xfrm>
          <a:prstGeom prst="rect">
            <a:avLst/>
          </a:prstGeom>
          <a:noFill/>
        </p:spPr>
        <p:txBody>
          <a:bodyPr wrap="square" rtlCol="0">
            <a:spAutoFit/>
          </a:bodyPr>
          <a:lstStyle/>
          <a:p>
            <a:pPr algn="ctr"/>
            <a:r>
              <a:rPr lang="en-US" sz="4000" dirty="0"/>
              <a:t>Numerous U01s and other grants have benefitted from two key cores in this center</a:t>
            </a:r>
          </a:p>
        </p:txBody>
      </p:sp>
    </p:spTree>
    <p:extLst>
      <p:ext uri="{BB962C8B-B14F-4D97-AF65-F5344CB8AC3E}">
        <p14:creationId xmlns:p14="http://schemas.microsoft.com/office/powerpoint/2010/main" val="1336097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46335" y="42903"/>
            <a:ext cx="7243521" cy="830997"/>
          </a:xfrm>
          <a:prstGeom prst="rect">
            <a:avLst/>
          </a:prstGeom>
          <a:noFill/>
        </p:spPr>
        <p:txBody>
          <a:bodyPr wrap="none" rtlCol="0">
            <a:spAutoFit/>
          </a:bodyPr>
          <a:lstStyle/>
          <a:p>
            <a:pPr algn="ctr"/>
            <a:r>
              <a:rPr lang="en-US" sz="4800" b="1" dirty="0"/>
              <a:t>Physiological collaborations</a:t>
            </a:r>
          </a:p>
        </p:txBody>
      </p:sp>
      <p:sp>
        <p:nvSpPr>
          <p:cNvPr id="10"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Table 8"/>
          <p:cNvGraphicFramePr>
            <a:graphicFrameLocks noGrp="1"/>
          </p:cNvGraphicFramePr>
          <p:nvPr/>
        </p:nvGraphicFramePr>
        <p:xfrm>
          <a:off x="457202" y="834495"/>
          <a:ext cx="11391897" cy="5876755"/>
        </p:xfrm>
        <a:graphic>
          <a:graphicData uri="http://schemas.openxmlformats.org/drawingml/2006/table">
            <a:tbl>
              <a:tblPr firstRow="1" bandRow="1">
                <a:tableStyleId>{5C22544A-7EE6-4342-B048-85BDC9FD1C3A}</a:tableStyleId>
              </a:tblPr>
              <a:tblGrid>
                <a:gridCol w="407922">
                  <a:extLst>
                    <a:ext uri="{9D8B030D-6E8A-4147-A177-3AD203B41FA5}">
                      <a16:colId xmlns:a16="http://schemas.microsoft.com/office/drawing/2014/main" val="20000"/>
                    </a:ext>
                  </a:extLst>
                </a:gridCol>
                <a:gridCol w="1998816">
                  <a:extLst>
                    <a:ext uri="{9D8B030D-6E8A-4147-A177-3AD203B41FA5}">
                      <a16:colId xmlns:a16="http://schemas.microsoft.com/office/drawing/2014/main" val="20001"/>
                    </a:ext>
                  </a:extLst>
                </a:gridCol>
                <a:gridCol w="2968311">
                  <a:extLst>
                    <a:ext uri="{9D8B030D-6E8A-4147-A177-3AD203B41FA5}">
                      <a16:colId xmlns:a16="http://schemas.microsoft.com/office/drawing/2014/main" val="20002"/>
                    </a:ext>
                  </a:extLst>
                </a:gridCol>
                <a:gridCol w="2057715">
                  <a:extLst>
                    <a:ext uri="{9D8B030D-6E8A-4147-A177-3AD203B41FA5}">
                      <a16:colId xmlns:a16="http://schemas.microsoft.com/office/drawing/2014/main" val="20003"/>
                    </a:ext>
                  </a:extLst>
                </a:gridCol>
                <a:gridCol w="2194191">
                  <a:extLst>
                    <a:ext uri="{9D8B030D-6E8A-4147-A177-3AD203B41FA5}">
                      <a16:colId xmlns:a16="http://schemas.microsoft.com/office/drawing/2014/main" val="20004"/>
                    </a:ext>
                  </a:extLst>
                </a:gridCol>
                <a:gridCol w="1764942">
                  <a:extLst>
                    <a:ext uri="{9D8B030D-6E8A-4147-A177-3AD203B41FA5}">
                      <a16:colId xmlns:a16="http://schemas.microsoft.com/office/drawing/2014/main" val="2539777798"/>
                    </a:ext>
                  </a:extLst>
                </a:gridCol>
              </a:tblGrid>
              <a:tr h="294173">
                <a:tc>
                  <a:txBody>
                    <a:bodyPr/>
                    <a:lstStyle/>
                    <a:p>
                      <a:endParaRPr lang="en-US" sz="1400" dirty="0">
                        <a:latin typeface="Arial" panose="020B0604020202020204" pitchFamily="34" charset="0"/>
                        <a:cs typeface="Arial" panose="020B0604020202020204" pitchFamily="34" charset="0"/>
                      </a:endParaRPr>
                    </a:p>
                  </a:txBody>
                  <a:tcPr/>
                </a:tc>
                <a:tc>
                  <a:txBody>
                    <a:bodyPr/>
                    <a:lstStyle/>
                    <a:p>
                      <a:r>
                        <a:rPr lang="en-US" sz="1400" b="0" dirty="0">
                          <a:latin typeface="Arial" panose="020B0604020202020204" pitchFamily="34" charset="0"/>
                          <a:ea typeface="Times New Roman" pitchFamily="18" charset="0"/>
                          <a:cs typeface="Arial" panose="020B0604020202020204" pitchFamily="34" charset="0"/>
                        </a:rPr>
                        <a:t>Collaborator</a:t>
                      </a:r>
                      <a:endParaRPr lang="en-US" sz="1400" dirty="0">
                        <a:latin typeface="Arial" panose="020B0604020202020204" pitchFamily="34" charset="0"/>
                        <a:cs typeface="Arial" panose="020B0604020202020204" pitchFamily="34" charset="0"/>
                      </a:endParaRPr>
                    </a:p>
                  </a:txBody>
                  <a:tcPr/>
                </a:tc>
                <a:tc>
                  <a:txBody>
                    <a:bodyPr/>
                    <a:lstStyle/>
                    <a:p>
                      <a:r>
                        <a:rPr lang="en-US" sz="1400" b="0" dirty="0">
                          <a:latin typeface="Arial" panose="020B0604020202020204" pitchFamily="34" charset="0"/>
                          <a:ea typeface="Times New Roman" pitchFamily="18" charset="0"/>
                          <a:cs typeface="Arial" panose="020B0604020202020204" pitchFamily="34" charset="0"/>
                        </a:rPr>
                        <a:t>Institution</a:t>
                      </a:r>
                      <a:endParaRPr lang="en-US" sz="1400" b="0" dirty="0">
                        <a:latin typeface="Arial" panose="020B0604020202020204" pitchFamily="34" charset="0"/>
                        <a:cs typeface="Arial" panose="020B0604020202020204" pitchFamily="34" charset="0"/>
                      </a:endParaRPr>
                    </a:p>
                  </a:txBody>
                  <a:tcPr/>
                </a:tc>
                <a:tc>
                  <a:txBody>
                    <a:bodyPr/>
                    <a:lstStyle/>
                    <a:p>
                      <a:pPr marL="0" algn="l" defTabSz="914400" rtl="0" eaLnBrk="1" latinLnBrk="0" hangingPunct="1"/>
                      <a:r>
                        <a:rPr lang="en-US" sz="1400" b="0" kern="1200" dirty="0">
                          <a:solidFill>
                            <a:schemeClr val="lt1"/>
                          </a:solidFill>
                          <a:latin typeface="Arial" panose="020B0604020202020204" pitchFamily="34" charset="0"/>
                          <a:ea typeface="Times New Roman" pitchFamily="18" charset="0"/>
                          <a:cs typeface="Arial" panose="020B0604020202020204" pitchFamily="34" charset="0"/>
                        </a:rPr>
                        <a:t>Area of Interest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lt1"/>
                          </a:solidFill>
                          <a:latin typeface="Arial" panose="020B0604020202020204" pitchFamily="34" charset="0"/>
                          <a:ea typeface="Times New Roman" pitchFamily="18" charset="0"/>
                          <a:cs typeface="Arial" panose="020B0604020202020204" pitchFamily="34" charset="0"/>
                        </a:rPr>
                        <a:t>Tissue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lt1"/>
                          </a:solidFill>
                          <a:latin typeface="Arial" panose="020B0604020202020204" pitchFamily="34" charset="0"/>
                          <a:ea typeface="Times New Roman" pitchFamily="18" charset="0"/>
                          <a:cs typeface="Arial" panose="020B0604020202020204" pitchFamily="34" charset="0"/>
                        </a:rPr>
                        <a:t>Grant</a:t>
                      </a:r>
                    </a:p>
                  </a:txBody>
                  <a:tcPr/>
                </a:tc>
                <a:extLst>
                  <a:ext uri="{0D108BD9-81ED-4DB2-BD59-A6C34878D82A}">
                    <a16:rowId xmlns:a16="http://schemas.microsoft.com/office/drawing/2014/main" val="10000"/>
                  </a:ext>
                </a:extLst>
              </a:tr>
              <a:tr h="328748">
                <a:tc>
                  <a:txBody>
                    <a:bodyPr/>
                    <a:lstStyle/>
                    <a:p>
                      <a:r>
                        <a:rPr lang="en-US" sz="1400" b="0" dirty="0">
                          <a:latin typeface="Arial" panose="020B0604020202020204" pitchFamily="34" charset="0"/>
                          <a:cs typeface="Arial" panose="020B0604020202020204" pitchFamily="34" charset="0"/>
                        </a:rPr>
                        <a:t>1</a:t>
                      </a:r>
                    </a:p>
                  </a:txBody>
                  <a:tcPr/>
                </a:tc>
                <a:tc>
                  <a:txBody>
                    <a:bodyPr/>
                    <a:lstStyle/>
                    <a:p>
                      <a:r>
                        <a:rPr lang="en-US" sz="1400" b="0" dirty="0" err="1">
                          <a:solidFill>
                            <a:srgbClr val="000000"/>
                          </a:solidFill>
                          <a:latin typeface="Arial" panose="020B0604020202020204" pitchFamily="34" charset="0"/>
                          <a:ea typeface="Times New Roman" pitchFamily="18" charset="0"/>
                          <a:cs typeface="Arial" panose="020B0604020202020204" pitchFamily="34" charset="0"/>
                        </a:rPr>
                        <a:t>Arimantas</a:t>
                      </a:r>
                      <a:r>
                        <a:rPr lang="en-US" sz="1400" b="0" dirty="0">
                          <a:solidFill>
                            <a:srgbClr val="000000"/>
                          </a:solidFill>
                          <a:latin typeface="Arial" panose="020B0604020202020204" pitchFamily="34" charset="0"/>
                          <a:ea typeface="Times New Roman" pitchFamily="18" charset="0"/>
                          <a:cs typeface="Arial" panose="020B0604020202020204" pitchFamily="34" charset="0"/>
                        </a:rPr>
                        <a:t> </a:t>
                      </a:r>
                      <a:r>
                        <a:rPr lang="en-US" sz="1400" b="0" dirty="0" err="1">
                          <a:solidFill>
                            <a:srgbClr val="000000"/>
                          </a:solidFill>
                          <a:latin typeface="Arial" panose="020B0604020202020204" pitchFamily="34" charset="0"/>
                          <a:ea typeface="Times New Roman" pitchFamily="18" charset="0"/>
                          <a:cs typeface="Arial" panose="020B0604020202020204" pitchFamily="34" charset="0"/>
                        </a:rPr>
                        <a:t>Lionikas</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University of Aberdeen, UK</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latin typeface="Arial" panose="020B0604020202020204" pitchFamily="34" charset="0"/>
                          <a:cs typeface="Arial" panose="020B0604020202020204" pitchFamily="34" charset="0"/>
                        </a:rPr>
                        <a:t>muscle-tendon-bone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latin typeface="Arial" panose="020B0604020202020204" pitchFamily="34" charset="0"/>
                          <a:ea typeface="Times New Roman" pitchFamily="18" charset="0"/>
                          <a:cs typeface="Arial" panose="020B0604020202020204" pitchFamily="34" charset="0"/>
                        </a:rPr>
                        <a:t>hind limb</a:t>
                      </a:r>
                    </a:p>
                  </a:txBody>
                  <a:tcPr/>
                </a:tc>
                <a:tc>
                  <a:txBody>
                    <a:bodyPr/>
                    <a:lstStyle/>
                    <a:p>
                      <a:r>
                        <a:rPr lang="en-US" sz="1400" b="0" dirty="0">
                          <a:latin typeface="Arial" panose="020B0604020202020204" pitchFamily="34" charset="0"/>
                          <a:cs typeface="Arial" panose="020B0604020202020204" pitchFamily="34" charset="0"/>
                        </a:rPr>
                        <a:t>None</a:t>
                      </a:r>
                    </a:p>
                  </a:txBody>
                  <a:tcPr/>
                </a:tc>
                <a:extLst>
                  <a:ext uri="{0D108BD9-81ED-4DB2-BD59-A6C34878D82A}">
                    <a16:rowId xmlns:a16="http://schemas.microsoft.com/office/drawing/2014/main" val="10001"/>
                  </a:ext>
                </a:extLst>
              </a:tr>
              <a:tr h="294173">
                <a:tc>
                  <a:txBody>
                    <a:bodyPr/>
                    <a:lstStyle/>
                    <a:p>
                      <a:r>
                        <a:rPr lang="en-US" sz="1400" b="0" dirty="0">
                          <a:latin typeface="Arial" panose="020B0604020202020204" pitchFamily="34" charset="0"/>
                          <a:cs typeface="Arial" panose="020B0604020202020204" pitchFamily="34" charset="0"/>
                        </a:rPr>
                        <a:t>2</a:t>
                      </a: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Diethard Tautz</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Max Planck Institute, Germany</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latin typeface="Arial" panose="020B0604020202020204" pitchFamily="34" charset="0"/>
                          <a:cs typeface="Arial" panose="020B0604020202020204" pitchFamily="34" charset="0"/>
                        </a:rPr>
                        <a:t>evolution</a:t>
                      </a: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heads</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latin typeface="Arial" panose="020B0604020202020204" pitchFamily="34" charset="0"/>
                          <a:cs typeface="Arial" panose="020B0604020202020204" pitchFamily="34" charset="0"/>
                        </a:rPr>
                        <a:t>None</a:t>
                      </a:r>
                    </a:p>
                  </a:txBody>
                  <a:tcPr/>
                </a:tc>
                <a:extLst>
                  <a:ext uri="{0D108BD9-81ED-4DB2-BD59-A6C34878D82A}">
                    <a16:rowId xmlns:a16="http://schemas.microsoft.com/office/drawing/2014/main" val="10002"/>
                  </a:ext>
                </a:extLst>
              </a:tr>
              <a:tr h="500095">
                <a:tc>
                  <a:txBody>
                    <a:bodyPr/>
                    <a:lstStyle/>
                    <a:p>
                      <a:r>
                        <a:rPr lang="en-US" sz="1400" b="0" dirty="0">
                          <a:latin typeface="Arial" panose="020B0604020202020204" pitchFamily="34" charset="0"/>
                          <a:cs typeface="Arial" panose="020B0604020202020204" pitchFamily="34" charset="0"/>
                        </a:rPr>
                        <a:t>3</a:t>
                      </a: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Cheryl Ackert-Bicknell </a:t>
                      </a:r>
                    </a:p>
                    <a:p>
                      <a:r>
                        <a:rPr lang="en-US" sz="1400" b="0" dirty="0">
                          <a:solidFill>
                            <a:srgbClr val="000000"/>
                          </a:solidFill>
                          <a:latin typeface="Arial" panose="020B0604020202020204" pitchFamily="34" charset="0"/>
                          <a:ea typeface="Times New Roman" pitchFamily="18" charset="0"/>
                          <a:cs typeface="Arial" panose="020B0604020202020204" pitchFamily="34" charset="0"/>
                        </a:rPr>
                        <a:t>Douglas Adams</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University of Colorado,</a:t>
                      </a:r>
                      <a:r>
                        <a:rPr lang="en-US" sz="1400" b="0" baseline="0" dirty="0">
                          <a:solidFill>
                            <a:srgbClr val="000000"/>
                          </a:solidFill>
                          <a:latin typeface="Arial" panose="020B0604020202020204" pitchFamily="34" charset="0"/>
                          <a:ea typeface="Times New Roman" pitchFamily="18" charset="0"/>
                          <a:cs typeface="Arial" panose="020B0604020202020204" pitchFamily="34" charset="0"/>
                        </a:rPr>
                        <a:t> Denver</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latin typeface="Arial" panose="020B0604020202020204" pitchFamily="34" charset="0"/>
                          <a:cs typeface="Arial" panose="020B0604020202020204" pitchFamily="34" charset="0"/>
                        </a:rPr>
                        <a:t>musculoskeletal research</a:t>
                      </a: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carcass, limbs</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solidFill>
                            <a:srgbClr val="FF0000"/>
                          </a:solidFill>
                          <a:latin typeface="Arial" panose="020B0604020202020204" pitchFamily="34" charset="0"/>
                          <a:cs typeface="Arial" panose="020B0604020202020204" pitchFamily="34" charset="0"/>
                        </a:rPr>
                        <a:t>Funded R01</a:t>
                      </a:r>
                    </a:p>
                  </a:txBody>
                  <a:tcPr/>
                </a:tc>
                <a:extLst>
                  <a:ext uri="{0D108BD9-81ED-4DB2-BD59-A6C34878D82A}">
                    <a16:rowId xmlns:a16="http://schemas.microsoft.com/office/drawing/2014/main" val="10003"/>
                  </a:ext>
                </a:extLst>
              </a:tr>
              <a:tr h="500095">
                <a:tc>
                  <a:txBody>
                    <a:bodyPr/>
                    <a:lstStyle/>
                    <a:p>
                      <a:r>
                        <a:rPr lang="en-US" sz="1400" b="0" dirty="0">
                          <a:latin typeface="Arial" panose="020B0604020202020204" pitchFamily="34" charset="0"/>
                          <a:cs typeface="Arial" panose="020B0604020202020204" pitchFamily="34" charset="0"/>
                        </a:rPr>
                        <a:t>4</a:t>
                      </a: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Leah Solberg-Woods</a:t>
                      </a:r>
                    </a:p>
                    <a:p>
                      <a:r>
                        <a:rPr lang="en-US" sz="1400" b="0" dirty="0">
                          <a:solidFill>
                            <a:srgbClr val="000000"/>
                          </a:solidFill>
                          <a:latin typeface="Arial" panose="020B0604020202020204" pitchFamily="34" charset="0"/>
                          <a:cs typeface="Arial" panose="020B0604020202020204" pitchFamily="34" charset="0"/>
                        </a:rPr>
                        <a:t>Kevin </a:t>
                      </a:r>
                      <a:r>
                        <a:rPr lang="en-US" sz="1400" b="0" dirty="0" err="1">
                          <a:solidFill>
                            <a:srgbClr val="000000"/>
                          </a:solidFill>
                          <a:latin typeface="Arial" panose="020B0604020202020204" pitchFamily="34" charset="0"/>
                          <a:cs typeface="Arial" panose="020B0604020202020204" pitchFamily="34" charset="0"/>
                        </a:rPr>
                        <a:t>Regner</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Wake Forest University, US</a:t>
                      </a:r>
                      <a:br>
                        <a:rPr lang="en-US" sz="1400" b="0" dirty="0">
                          <a:solidFill>
                            <a:srgbClr val="000000"/>
                          </a:solidFill>
                          <a:latin typeface="Arial" panose="020B0604020202020204" pitchFamily="34" charset="0"/>
                          <a:ea typeface="Times New Roman" pitchFamily="18" charset="0"/>
                          <a:cs typeface="Arial" panose="020B0604020202020204" pitchFamily="34" charset="0"/>
                        </a:rPr>
                      </a:br>
                      <a:r>
                        <a:rPr lang="en-US" sz="1400" b="0" dirty="0">
                          <a:solidFill>
                            <a:srgbClr val="000000"/>
                          </a:solidFill>
                          <a:latin typeface="Arial" panose="020B0604020202020204" pitchFamily="34" charset="0"/>
                          <a:ea typeface="Times New Roman" pitchFamily="18" charset="0"/>
                          <a:cs typeface="Arial" panose="020B0604020202020204" pitchFamily="34" charset="0"/>
                        </a:rPr>
                        <a:t>Medical College of Wisconsin</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latin typeface="Arial" panose="020B0604020202020204" pitchFamily="34" charset="0"/>
                          <a:cs typeface="Arial" panose="020B0604020202020204" pitchFamily="34" charset="0"/>
                        </a:rPr>
                        <a:t>type 2 diabetes</a:t>
                      </a: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serum, fat, liver, muscle</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solidFill>
                            <a:srgbClr val="FF0000"/>
                          </a:solidFill>
                          <a:latin typeface="Arial" panose="020B0604020202020204" pitchFamily="34" charset="0"/>
                          <a:cs typeface="Arial" panose="020B0604020202020204" pitchFamily="34" charset="0"/>
                        </a:rPr>
                        <a:t>Funded</a:t>
                      </a:r>
                      <a:r>
                        <a:rPr lang="en-US" sz="1400" b="0" baseline="0" dirty="0">
                          <a:solidFill>
                            <a:srgbClr val="FF0000"/>
                          </a:solidFill>
                          <a:latin typeface="Arial" panose="020B0604020202020204" pitchFamily="34" charset="0"/>
                          <a:cs typeface="Arial" panose="020B0604020202020204" pitchFamily="34" charset="0"/>
                        </a:rPr>
                        <a:t> State of Wisconsin Grant</a:t>
                      </a:r>
                    </a:p>
                  </a:txBody>
                  <a:tcPr/>
                </a:tc>
                <a:extLst>
                  <a:ext uri="{0D108BD9-81ED-4DB2-BD59-A6C34878D82A}">
                    <a16:rowId xmlns:a16="http://schemas.microsoft.com/office/drawing/2014/main" val="10004"/>
                  </a:ext>
                </a:extLst>
              </a:tr>
              <a:tr h="500095">
                <a:tc>
                  <a:txBody>
                    <a:bodyPr/>
                    <a:lstStyle/>
                    <a:p>
                      <a:r>
                        <a:rPr lang="en-US" sz="1400" b="0" dirty="0">
                          <a:latin typeface="Arial" panose="020B0604020202020204" pitchFamily="34" charset="0"/>
                          <a:cs typeface="Arial" panose="020B0604020202020204" pitchFamily="34" charset="0"/>
                        </a:rPr>
                        <a:t>5</a:t>
                      </a: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Amelie Baud, John Cryan, Rob Knight</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UCSD, University College Cork, Ireland</a:t>
                      </a:r>
                    </a:p>
                  </a:txBody>
                  <a:tcPr/>
                </a:tc>
                <a:tc>
                  <a:txBody>
                    <a:bodyPr/>
                    <a:lstStyle/>
                    <a:p>
                      <a:r>
                        <a:rPr lang="en-US" sz="1400" b="0" dirty="0">
                          <a:latin typeface="Arial" panose="020B0604020202020204" pitchFamily="34" charset="0"/>
                          <a:cs typeface="Arial" panose="020B0604020202020204" pitchFamily="34" charset="0"/>
                        </a:rPr>
                        <a:t>microbiome</a:t>
                      </a: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cecum, fecal material</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solidFill>
                            <a:srgbClr val="FF0000"/>
                          </a:solidFill>
                          <a:latin typeface="Arial" panose="020B0604020202020204" pitchFamily="34" charset="0"/>
                          <a:cs typeface="Arial" panose="020B0604020202020204" pitchFamily="34" charset="0"/>
                        </a:rPr>
                        <a:t>Funded pilot from CMI</a:t>
                      </a:r>
                    </a:p>
                  </a:txBody>
                  <a:tcPr/>
                </a:tc>
                <a:extLst>
                  <a:ext uri="{0D108BD9-81ED-4DB2-BD59-A6C34878D82A}">
                    <a16:rowId xmlns:a16="http://schemas.microsoft.com/office/drawing/2014/main" val="10005"/>
                  </a:ext>
                </a:extLst>
              </a:tr>
              <a:tr h="294173">
                <a:tc>
                  <a:txBody>
                    <a:bodyPr/>
                    <a:lstStyle/>
                    <a:p>
                      <a:r>
                        <a:rPr lang="en-US" sz="1400" b="0" dirty="0">
                          <a:latin typeface="Arial" panose="020B0604020202020204" pitchFamily="34" charset="0"/>
                          <a:cs typeface="Arial" panose="020B0604020202020204" pitchFamily="34" charset="0"/>
                        </a:rPr>
                        <a:t>6</a:t>
                      </a: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Matthew Dean</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University of South California, US</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latin typeface="Arial" panose="020B0604020202020204" pitchFamily="34" charset="0"/>
                          <a:cs typeface="Arial" panose="020B0604020202020204" pitchFamily="34" charset="0"/>
                        </a:rPr>
                        <a:t>evolutionary biology</a:t>
                      </a: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baculum</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latin typeface="Arial" panose="020B0604020202020204" pitchFamily="34" charset="0"/>
                          <a:cs typeface="Arial" panose="020B0604020202020204" pitchFamily="34" charset="0"/>
                        </a:rPr>
                        <a:t>None</a:t>
                      </a:r>
                    </a:p>
                  </a:txBody>
                  <a:tcPr/>
                </a:tc>
                <a:extLst>
                  <a:ext uri="{0D108BD9-81ED-4DB2-BD59-A6C34878D82A}">
                    <a16:rowId xmlns:a16="http://schemas.microsoft.com/office/drawing/2014/main" val="10006"/>
                  </a:ext>
                </a:extLst>
              </a:tr>
              <a:tr h="294173">
                <a:tc>
                  <a:txBody>
                    <a:bodyPr/>
                    <a:lstStyle/>
                    <a:p>
                      <a:r>
                        <a:rPr lang="en-US" sz="1400" b="0" dirty="0">
                          <a:latin typeface="Arial" panose="020B0604020202020204" pitchFamily="34" charset="0"/>
                          <a:cs typeface="Arial" panose="020B0604020202020204" pitchFamily="34" charset="0"/>
                        </a:rPr>
                        <a:t>7</a:t>
                      </a: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Amelie Baud</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EMBL-EBI, UK</a:t>
                      </a:r>
                      <a:endParaRPr lang="en-US" sz="1400" b="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indirect</a:t>
                      </a:r>
                      <a:r>
                        <a:rPr lang="en-US" sz="1400" b="0" baseline="0" dirty="0">
                          <a:latin typeface="Arial" panose="020B0604020202020204" pitchFamily="34" charset="0"/>
                          <a:cs typeface="Arial" panose="020B0604020202020204" pitchFamily="34" charset="0"/>
                        </a:rPr>
                        <a:t> </a:t>
                      </a:r>
                      <a:r>
                        <a:rPr lang="en-US" sz="1400" b="0" dirty="0">
                          <a:latin typeface="Arial" panose="020B0604020202020204" pitchFamily="34" charset="0"/>
                          <a:cs typeface="Arial" panose="020B0604020202020204" pitchFamily="34" charset="0"/>
                        </a:rPr>
                        <a:t>genetic effects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latin typeface="Arial" panose="020B0604020202020204" pitchFamily="34" charset="0"/>
                          <a:ea typeface="Times New Roman" pitchFamily="18" charset="0"/>
                          <a:cs typeface="Arial" panose="020B0604020202020204" pitchFamily="34" charset="0"/>
                        </a:rPr>
                        <a:t>cage mates info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latin typeface="Arial" panose="020B0604020202020204" pitchFamily="34" charset="0"/>
                          <a:ea typeface="Times New Roman" pitchFamily="18" charset="0"/>
                          <a:cs typeface="Arial" panose="020B0604020202020204" pitchFamily="34" charset="0"/>
                        </a:rPr>
                        <a:t>None</a:t>
                      </a:r>
                      <a:endParaRPr lang="en-US" sz="1400" b="0" dirty="0">
                        <a:solidFill>
                          <a:srgbClr val="00B050"/>
                        </a:solidFill>
                        <a:latin typeface="Arial" panose="020B0604020202020204" pitchFamily="34" charset="0"/>
                        <a:ea typeface="Times New Roman" pitchFamily="18" charset="0"/>
                        <a:cs typeface="Arial" panose="020B0604020202020204" pitchFamily="34" charset="0"/>
                      </a:endParaRPr>
                    </a:p>
                  </a:txBody>
                  <a:tcPr/>
                </a:tc>
                <a:extLst>
                  <a:ext uri="{0D108BD9-81ED-4DB2-BD59-A6C34878D82A}">
                    <a16:rowId xmlns:a16="http://schemas.microsoft.com/office/drawing/2014/main" val="10007"/>
                  </a:ext>
                </a:extLst>
              </a:tr>
              <a:tr h="291737">
                <a:tc>
                  <a:txBody>
                    <a:bodyPr/>
                    <a:lstStyle/>
                    <a:p>
                      <a:r>
                        <a:rPr lang="en-US" sz="1400" b="0" dirty="0">
                          <a:latin typeface="Arial" panose="020B0604020202020204" pitchFamily="34" charset="0"/>
                          <a:cs typeface="Arial" panose="020B0604020202020204" pitchFamily="34" charset="0"/>
                        </a:rPr>
                        <a:t>8</a:t>
                      </a: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Mohit Jain</a:t>
                      </a:r>
                      <a:endParaRPr lang="en-US" sz="1400" b="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latin typeface="Arial" panose="020B0604020202020204" pitchFamily="34" charset="0"/>
                          <a:ea typeface="Times New Roman" pitchFamily="18" charset="0"/>
                          <a:cs typeface="Arial" panose="020B0604020202020204" pitchFamily="34" charset="0"/>
                        </a:rPr>
                        <a:t>UC San Diego, US</a:t>
                      </a:r>
                    </a:p>
                  </a:txBody>
                  <a:tcPr/>
                </a:tc>
                <a:tc>
                  <a:txBody>
                    <a:bodyPr/>
                    <a:lstStyle/>
                    <a:p>
                      <a:r>
                        <a:rPr lang="en-US" sz="1400" b="0" dirty="0">
                          <a:latin typeface="Arial" panose="020B0604020202020204" pitchFamily="34" charset="0"/>
                          <a:cs typeface="Arial" panose="020B0604020202020204" pitchFamily="34" charset="0"/>
                        </a:rPr>
                        <a:t>metabolomics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latin typeface="Arial" panose="020B0604020202020204" pitchFamily="34" charset="0"/>
                          <a:ea typeface="Times New Roman" pitchFamily="18" charset="0"/>
                          <a:cs typeface="Arial" panose="020B0604020202020204" pitchFamily="34" charset="0"/>
                        </a:rPr>
                        <a:t>serum, brain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latin typeface="Arial" panose="020B0604020202020204" pitchFamily="34" charset="0"/>
                          <a:ea typeface="Times New Roman" pitchFamily="18" charset="0"/>
                          <a:cs typeface="Arial" panose="020B0604020202020204" pitchFamily="34" charset="0"/>
                        </a:rPr>
                        <a:t>None</a:t>
                      </a:r>
                    </a:p>
                  </a:txBody>
                  <a:tcPr/>
                </a:tc>
                <a:extLst>
                  <a:ext uri="{0D108BD9-81ED-4DB2-BD59-A6C34878D82A}">
                    <a16:rowId xmlns:a16="http://schemas.microsoft.com/office/drawing/2014/main" val="10008"/>
                  </a:ext>
                </a:extLst>
              </a:tr>
              <a:tr h="309154">
                <a:tc>
                  <a:txBody>
                    <a:bodyPr/>
                    <a:lstStyle/>
                    <a:p>
                      <a:r>
                        <a:rPr lang="en-US" sz="1400" b="0" dirty="0">
                          <a:latin typeface="Arial" panose="020B0604020202020204" pitchFamily="34" charset="0"/>
                          <a:cs typeface="Arial" panose="020B0604020202020204" pitchFamily="34" charset="0"/>
                        </a:rPr>
                        <a:t>9</a:t>
                      </a:r>
                    </a:p>
                  </a:txBody>
                  <a:tcPr/>
                </a:tc>
                <a:tc>
                  <a:txBody>
                    <a:bodyPr/>
                    <a:lstStyle/>
                    <a:p>
                      <a:r>
                        <a:rPr lang="en-US" sz="1400" b="0" dirty="0">
                          <a:latin typeface="Arial" panose="020B0604020202020204" pitchFamily="34" charset="0"/>
                          <a:cs typeface="Arial" panose="020B0604020202020204" pitchFamily="34" charset="0"/>
                        </a:rPr>
                        <a:t>Francesca Telese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latin typeface="Arial" panose="020B0604020202020204" pitchFamily="34" charset="0"/>
                          <a:ea typeface="Times New Roman" pitchFamily="18" charset="0"/>
                          <a:cs typeface="Arial" panose="020B0604020202020204" pitchFamily="34" charset="0"/>
                        </a:rPr>
                        <a:t>UC San Diego, US</a:t>
                      </a:r>
                    </a:p>
                  </a:txBody>
                  <a:tcPr/>
                </a:tc>
                <a:tc>
                  <a:txBody>
                    <a:bodyPr/>
                    <a:lstStyle/>
                    <a:p>
                      <a:r>
                        <a:rPr lang="en-US" sz="1400" b="0" dirty="0">
                          <a:latin typeface="Arial" panose="020B0604020202020204" pitchFamily="34" charset="0"/>
                          <a:cs typeface="Arial" panose="020B0604020202020204" pitchFamily="34" charset="0"/>
                        </a:rPr>
                        <a:t>epigenetics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latin typeface="Arial" panose="020B0604020202020204" pitchFamily="34" charset="0"/>
                          <a:ea typeface="Times New Roman" pitchFamily="18" charset="0"/>
                          <a:cs typeface="Arial" panose="020B0604020202020204" pitchFamily="34" charset="0"/>
                        </a:rPr>
                        <a:t>brain tissue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FF0000"/>
                          </a:solidFill>
                          <a:latin typeface="Arial" panose="020B0604020202020204" pitchFamily="34" charset="0"/>
                          <a:ea typeface="Times New Roman" pitchFamily="18" charset="0"/>
                          <a:cs typeface="Arial" panose="020B0604020202020204" pitchFamily="34" charset="0"/>
                        </a:rPr>
                        <a:t>Funded</a:t>
                      </a:r>
                      <a:r>
                        <a:rPr lang="en-US" sz="1400" b="0" baseline="0" dirty="0">
                          <a:solidFill>
                            <a:srgbClr val="FF0000"/>
                          </a:solidFill>
                          <a:latin typeface="Arial" panose="020B0604020202020204" pitchFamily="34" charset="0"/>
                          <a:ea typeface="Times New Roman" pitchFamily="18" charset="0"/>
                          <a:cs typeface="Arial" panose="020B0604020202020204" pitchFamily="34" charset="0"/>
                        </a:rPr>
                        <a:t> U01</a:t>
                      </a:r>
                      <a:endParaRPr lang="en-US" sz="1400" b="0" dirty="0">
                        <a:solidFill>
                          <a:srgbClr val="FF0000"/>
                        </a:solidFill>
                        <a:latin typeface="Arial" panose="020B0604020202020204" pitchFamily="34" charset="0"/>
                        <a:ea typeface="Times New Roman" pitchFamily="18" charset="0"/>
                        <a:cs typeface="Arial" panose="020B0604020202020204" pitchFamily="34" charset="0"/>
                      </a:endParaRPr>
                    </a:p>
                  </a:txBody>
                  <a:tcPr/>
                </a:tc>
                <a:extLst>
                  <a:ext uri="{0D108BD9-81ED-4DB2-BD59-A6C34878D82A}">
                    <a16:rowId xmlns:a16="http://schemas.microsoft.com/office/drawing/2014/main" val="10009"/>
                  </a:ext>
                </a:extLst>
              </a:tr>
              <a:tr h="500095">
                <a:tc>
                  <a:txBody>
                    <a:bodyPr/>
                    <a:lstStyle/>
                    <a:p>
                      <a:pPr marL="0" algn="l" defTabSz="914400" rtl="0" eaLnBrk="1" latinLnBrk="0" hangingPunct="1"/>
                      <a:r>
                        <a:rPr lang="en-US" sz="1400" b="0" kern="1200" dirty="0">
                          <a:solidFill>
                            <a:srgbClr val="000000"/>
                          </a:solidFill>
                          <a:latin typeface="Arial" panose="020B0604020202020204" pitchFamily="34" charset="0"/>
                          <a:ea typeface="Times New Roman" pitchFamily="18" charset="0"/>
                          <a:cs typeface="Arial" panose="020B0604020202020204" pitchFamily="34" charset="0"/>
                        </a:rPr>
                        <a:t>10</a:t>
                      </a:r>
                    </a:p>
                  </a:txBody>
                  <a:tcPr/>
                </a:tc>
                <a:tc>
                  <a:txBody>
                    <a:bodyPr/>
                    <a:lstStyle/>
                    <a:p>
                      <a:pPr marL="0" algn="l" defTabSz="914400" rtl="0" eaLnBrk="1" latinLnBrk="0" hangingPunct="1"/>
                      <a:r>
                        <a:rPr lang="en-US" sz="1400" b="0" kern="1200" dirty="0">
                          <a:solidFill>
                            <a:srgbClr val="000000"/>
                          </a:solidFill>
                          <a:latin typeface="Arial" panose="020B0604020202020204" pitchFamily="34" charset="0"/>
                          <a:ea typeface="Times New Roman" pitchFamily="18" charset="0"/>
                          <a:cs typeface="Arial" panose="020B0604020202020204" pitchFamily="34" charset="0"/>
                        </a:rPr>
                        <a:t>Derek Daniels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rgbClr val="000000"/>
                          </a:solidFill>
                          <a:latin typeface="Arial" panose="020B0604020202020204" pitchFamily="34" charset="0"/>
                          <a:ea typeface="Times New Roman" pitchFamily="18" charset="0"/>
                          <a:cs typeface="Arial" panose="020B0604020202020204" pitchFamily="34" charset="0"/>
                        </a:rPr>
                        <a:t>University at Buffalo, US</a:t>
                      </a:r>
                    </a:p>
                  </a:txBody>
                  <a:tcPr/>
                </a:tc>
                <a:tc>
                  <a:txBody>
                    <a:bodyPr/>
                    <a:lstStyle/>
                    <a:p>
                      <a:pPr marL="0" algn="l" defTabSz="914400" rtl="0" eaLnBrk="1" latinLnBrk="0" hangingPunct="1"/>
                      <a:r>
                        <a:rPr lang="en-US" sz="1400" b="0" kern="1200" dirty="0">
                          <a:solidFill>
                            <a:srgbClr val="000000"/>
                          </a:solidFill>
                          <a:latin typeface="Arial" panose="020B0604020202020204" pitchFamily="34" charset="0"/>
                          <a:ea typeface="Times New Roman" pitchFamily="18" charset="0"/>
                          <a:cs typeface="Arial" panose="020B0604020202020204" pitchFamily="34" charset="0"/>
                        </a:rPr>
                        <a:t>feeding behaviors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latin typeface="Arial" panose="020B0604020202020204" pitchFamily="34" charset="0"/>
                          <a:ea typeface="Times New Roman" pitchFamily="18" charset="0"/>
                          <a:cs typeface="Arial" panose="020B0604020202020204" pitchFamily="34" charset="0"/>
                        </a:rPr>
                        <a:t>food</a:t>
                      </a:r>
                      <a:r>
                        <a:rPr lang="en-US" sz="1400" b="0" baseline="0" dirty="0">
                          <a:solidFill>
                            <a:srgbClr val="000000"/>
                          </a:solidFill>
                          <a:latin typeface="Arial" panose="020B0604020202020204" pitchFamily="34" charset="0"/>
                          <a:ea typeface="Times New Roman" pitchFamily="18" charset="0"/>
                          <a:cs typeface="Arial" panose="020B0604020202020204" pitchFamily="34" charset="0"/>
                        </a:rPr>
                        <a:t> and water consumptions</a:t>
                      </a:r>
                      <a:endParaRPr lang="en-US" sz="1400" b="0" dirty="0">
                        <a:solidFill>
                          <a:srgbClr val="000000"/>
                        </a:solidFill>
                        <a:latin typeface="Arial" panose="020B0604020202020204" pitchFamily="34" charset="0"/>
                        <a:ea typeface="Times New Roman" pitchFamily="18"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latin typeface="Arial" panose="020B0604020202020204" pitchFamily="34" charset="0"/>
                          <a:ea typeface="Times New Roman" pitchFamily="18" charset="0"/>
                          <a:cs typeface="Arial" panose="020B0604020202020204" pitchFamily="34" charset="0"/>
                        </a:rPr>
                        <a:t>None</a:t>
                      </a:r>
                    </a:p>
                  </a:txBody>
                  <a:tcPr/>
                </a:tc>
                <a:extLst>
                  <a:ext uri="{0D108BD9-81ED-4DB2-BD59-A6C34878D82A}">
                    <a16:rowId xmlns:a16="http://schemas.microsoft.com/office/drawing/2014/main" val="10010"/>
                  </a:ext>
                </a:extLst>
              </a:tr>
              <a:tr h="294173">
                <a:tc>
                  <a:txBody>
                    <a:bodyPr/>
                    <a:lstStyle/>
                    <a:p>
                      <a:r>
                        <a:rPr lang="en-US" sz="1400" b="0" dirty="0">
                          <a:latin typeface="Arial" panose="020B0604020202020204" pitchFamily="34" charset="0"/>
                          <a:cs typeface="Arial" panose="020B0604020202020204" pitchFamily="34" charset="0"/>
                        </a:rPr>
                        <a:t>11</a:t>
                      </a: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Monica Jablonski</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University of Tennessee, US</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latin typeface="Arial" panose="020B0604020202020204" pitchFamily="34" charset="0"/>
                          <a:cs typeface="Arial" panose="020B0604020202020204" pitchFamily="34" charset="0"/>
                        </a:rPr>
                        <a:t>retinal biology</a:t>
                      </a: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eyes</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solidFill>
                            <a:srgbClr val="FF0000"/>
                          </a:solidFill>
                          <a:latin typeface="Arial" panose="020B0604020202020204" pitchFamily="34" charset="0"/>
                          <a:cs typeface="Arial" panose="020B0604020202020204" pitchFamily="34" charset="0"/>
                        </a:rPr>
                        <a:t>Funded R01</a:t>
                      </a:r>
                    </a:p>
                  </a:txBody>
                  <a:tcPr/>
                </a:tc>
                <a:extLst>
                  <a:ext uri="{0D108BD9-81ED-4DB2-BD59-A6C34878D82A}">
                    <a16:rowId xmlns:a16="http://schemas.microsoft.com/office/drawing/2014/main" val="10011"/>
                  </a:ext>
                </a:extLst>
              </a:tr>
              <a:tr h="294173">
                <a:tc>
                  <a:txBody>
                    <a:bodyPr/>
                    <a:lstStyle/>
                    <a:p>
                      <a:r>
                        <a:rPr lang="en-US" sz="1400" b="0" dirty="0">
                          <a:latin typeface="Arial" panose="020B0604020202020204" pitchFamily="34" charset="0"/>
                          <a:cs typeface="Arial" panose="020B0604020202020204" pitchFamily="34" charset="0"/>
                        </a:rPr>
                        <a:t>12</a:t>
                      </a: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Chris Vulpe</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University of Florida, US</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latin typeface="Arial" panose="020B0604020202020204" pitchFamily="34" charset="0"/>
                          <a:cs typeface="Arial" panose="020B0604020202020204" pitchFamily="34" charset="0"/>
                        </a:rPr>
                        <a:t>copper and iron </a:t>
                      </a:r>
                      <a:r>
                        <a:rPr lang="en-US" sz="1400" b="0" dirty="0" err="1">
                          <a:latin typeface="Arial" panose="020B0604020202020204" pitchFamily="34" charset="0"/>
                          <a:cs typeface="Arial" panose="020B0604020202020204" pitchFamily="34" charset="0"/>
                        </a:rPr>
                        <a:t>metab</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solidFill>
                            <a:srgbClr val="000000"/>
                          </a:solidFill>
                          <a:latin typeface="Arial" panose="020B0604020202020204" pitchFamily="34" charset="0"/>
                          <a:ea typeface="Times New Roman" pitchFamily="18" charset="0"/>
                          <a:cs typeface="Arial" panose="020B0604020202020204" pitchFamily="34" charset="0"/>
                        </a:rPr>
                        <a:t>liver, serum</a:t>
                      </a:r>
                      <a:endParaRPr lang="en-US" sz="1400" b="0" dirty="0">
                        <a:latin typeface="Arial" panose="020B0604020202020204" pitchFamily="34" charset="0"/>
                        <a:cs typeface="Arial" panose="020B0604020202020204" pitchFamily="34" charset="0"/>
                      </a:endParaRPr>
                    </a:p>
                  </a:txBody>
                  <a:tcPr/>
                </a:tc>
                <a:tc>
                  <a:txBody>
                    <a:bodyPr/>
                    <a:lstStyle/>
                    <a:p>
                      <a:r>
                        <a:rPr lang="en-US" sz="1400" b="0" dirty="0">
                          <a:latin typeface="Arial" panose="020B0604020202020204" pitchFamily="34" charset="0"/>
                          <a:cs typeface="Arial" panose="020B0604020202020204" pitchFamily="34" charset="0"/>
                        </a:rPr>
                        <a:t>None</a:t>
                      </a:r>
                    </a:p>
                  </a:txBody>
                  <a:tcPr/>
                </a:tc>
                <a:extLst>
                  <a:ext uri="{0D108BD9-81ED-4DB2-BD59-A6C34878D82A}">
                    <a16:rowId xmlns:a16="http://schemas.microsoft.com/office/drawing/2014/main" val="10012"/>
                  </a:ext>
                </a:extLst>
              </a:tr>
              <a:tr h="5000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rgbClr val="000000"/>
                          </a:solidFill>
                          <a:latin typeface="Arial" panose="020B0604020202020204" pitchFamily="34" charset="0"/>
                          <a:ea typeface="Times New Roman" pitchFamily="18" charset="0"/>
                          <a:cs typeface="Arial" panose="020B0604020202020204" pitchFamily="34" charset="0"/>
                        </a:rPr>
                        <a:t>13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rgbClr val="000000"/>
                          </a:solidFill>
                          <a:latin typeface="Arial" panose="020B0604020202020204" pitchFamily="34" charset="0"/>
                          <a:ea typeface="Times New Roman" pitchFamily="18" charset="0"/>
                          <a:cs typeface="Arial" panose="020B0604020202020204" pitchFamily="34" charset="0"/>
                        </a:rPr>
                        <a:t>Michael R. Garrett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rgbClr val="000000"/>
                          </a:solidFill>
                          <a:latin typeface="Arial" panose="020B0604020202020204" pitchFamily="34" charset="0"/>
                          <a:ea typeface="Times New Roman" pitchFamily="18" charset="0"/>
                          <a:cs typeface="Arial" panose="020B0604020202020204" pitchFamily="34" charset="0"/>
                        </a:rPr>
                        <a:t>University of Mississippi,</a:t>
                      </a:r>
                      <a:r>
                        <a:rPr lang="en-US" sz="1400" b="0" kern="1200" baseline="0" dirty="0">
                          <a:solidFill>
                            <a:srgbClr val="000000"/>
                          </a:solidFill>
                          <a:latin typeface="Arial" panose="020B0604020202020204" pitchFamily="34" charset="0"/>
                          <a:ea typeface="Times New Roman" pitchFamily="18" charset="0"/>
                          <a:cs typeface="Arial" panose="020B0604020202020204" pitchFamily="34" charset="0"/>
                        </a:rPr>
                        <a:t> US</a:t>
                      </a:r>
                      <a:endParaRPr lang="en-US" sz="1400" b="0" kern="1200" dirty="0">
                        <a:solidFill>
                          <a:srgbClr val="000000"/>
                        </a:solidFill>
                        <a:latin typeface="Arial" panose="020B0604020202020204" pitchFamily="34" charset="0"/>
                        <a:ea typeface="Times New Roman" pitchFamily="18"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rgbClr val="000000"/>
                          </a:solidFill>
                          <a:latin typeface="Arial" panose="020B0604020202020204" pitchFamily="34" charset="0"/>
                          <a:ea typeface="Times New Roman" pitchFamily="18" charset="0"/>
                          <a:cs typeface="Arial" panose="020B0604020202020204" pitchFamily="34" charset="0"/>
                        </a:rPr>
                        <a:t>Renal physiology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rgbClr val="000000"/>
                          </a:solidFill>
                          <a:latin typeface="Arial" panose="020B0604020202020204" pitchFamily="34" charset="0"/>
                          <a:ea typeface="Times New Roman" pitchFamily="18" charset="0"/>
                          <a:cs typeface="Arial" panose="020B0604020202020204" pitchFamily="34" charset="0"/>
                        </a:rPr>
                        <a:t>kidney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rgbClr val="000000"/>
                          </a:solidFill>
                          <a:latin typeface="Arial" panose="020B0604020202020204" pitchFamily="34" charset="0"/>
                          <a:ea typeface="Times New Roman" pitchFamily="18" charset="0"/>
                          <a:cs typeface="Arial" panose="020B0604020202020204" pitchFamily="34" charset="0"/>
                        </a:rPr>
                        <a:t>R01</a:t>
                      </a:r>
                      <a:r>
                        <a:rPr lang="en-US" sz="1400" b="0" kern="1200" baseline="0" dirty="0">
                          <a:solidFill>
                            <a:srgbClr val="000000"/>
                          </a:solidFill>
                          <a:latin typeface="Arial" panose="020B0604020202020204" pitchFamily="34" charset="0"/>
                          <a:ea typeface="Times New Roman" pitchFamily="18" charset="0"/>
                          <a:cs typeface="Arial" panose="020B0604020202020204" pitchFamily="34" charset="0"/>
                        </a:rPr>
                        <a:t> being resubmitted</a:t>
                      </a:r>
                      <a:endParaRPr lang="en-US" sz="1400" b="0" kern="1200" dirty="0">
                        <a:solidFill>
                          <a:srgbClr val="000000"/>
                        </a:solidFill>
                        <a:latin typeface="Arial" panose="020B0604020202020204" pitchFamily="34" charset="0"/>
                        <a:ea typeface="Times New Roman" pitchFamily="18" charset="0"/>
                        <a:cs typeface="Arial" panose="020B0604020202020204" pitchFamily="34" charset="0"/>
                      </a:endParaRPr>
                    </a:p>
                  </a:txBody>
                  <a:tcPr/>
                </a:tc>
                <a:extLst>
                  <a:ext uri="{0D108BD9-81ED-4DB2-BD59-A6C34878D82A}">
                    <a16:rowId xmlns:a16="http://schemas.microsoft.com/office/drawing/2014/main" val="10013"/>
                  </a:ext>
                </a:extLst>
              </a:tr>
              <a:tr h="5144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rgbClr val="000000"/>
                          </a:solidFill>
                          <a:latin typeface="Arial" panose="020B0604020202020204" pitchFamily="34" charset="0"/>
                          <a:ea typeface="Times New Roman" pitchFamily="18" charset="0"/>
                          <a:cs typeface="Arial" panose="020B0604020202020204" pitchFamily="34" charset="0"/>
                        </a:rPr>
                        <a:t>14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Arial" panose="020B0604020202020204" pitchFamily="34" charset="0"/>
                          <a:ea typeface="+mn-ea"/>
                          <a:cs typeface="Arial" panose="020B0604020202020204" pitchFamily="34" charset="0"/>
                        </a:rPr>
                        <a:t>Joe Nadeau</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Arial" panose="020B0604020202020204" pitchFamily="34" charset="0"/>
                          <a:ea typeface="+mn-ea"/>
                          <a:cs typeface="Arial" panose="020B0604020202020204" pitchFamily="34" charset="0"/>
                        </a:rPr>
                        <a:t>University of Maine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Arial" panose="020B0604020202020204" pitchFamily="34" charset="0"/>
                          <a:ea typeface="+mn-ea"/>
                          <a:cs typeface="Arial" panose="020B0604020202020204" pitchFamily="34" charset="0"/>
                        </a:rPr>
                        <a:t>noise/signal structure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Arial" panose="020B0604020202020204" pitchFamily="34" charset="0"/>
                          <a:ea typeface="+mn-ea"/>
                          <a:cs typeface="Arial" panose="020B0604020202020204" pitchFamily="34" charset="0"/>
                        </a:rPr>
                        <a:t>phenotypic</a:t>
                      </a:r>
                      <a:r>
                        <a:rPr lang="en-US" sz="1400" b="0" kern="1200" baseline="0" dirty="0">
                          <a:solidFill>
                            <a:schemeClr val="dk1"/>
                          </a:solidFill>
                          <a:latin typeface="Arial" panose="020B0604020202020204" pitchFamily="34" charset="0"/>
                          <a:ea typeface="+mn-ea"/>
                          <a:cs typeface="Arial" panose="020B0604020202020204" pitchFamily="34" charset="0"/>
                        </a:rPr>
                        <a:t> data</a:t>
                      </a:r>
                      <a:endParaRPr lang="en-US" sz="1400" b="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None</a:t>
                      </a:r>
                      <a:endParaRPr lang="en-US" sz="1400" b="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622199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atgenes.org/wp-content/uploads/2014/08/Collaborators-map-Oct-20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066801"/>
            <a:ext cx="5886450" cy="29718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3222682238"/>
              </p:ext>
            </p:extLst>
          </p:nvPr>
        </p:nvGraphicFramePr>
        <p:xfrm>
          <a:off x="165099" y="953274"/>
          <a:ext cx="11874500" cy="5759400"/>
        </p:xfrm>
        <a:graphic>
          <a:graphicData uri="http://schemas.openxmlformats.org/drawingml/2006/table">
            <a:tbl>
              <a:tblPr firstRow="1" bandRow="1">
                <a:tableStyleId>{5C22544A-7EE6-4342-B048-85BDC9FD1C3A}</a:tableStyleId>
              </a:tblPr>
              <a:tblGrid>
                <a:gridCol w="416649">
                  <a:extLst>
                    <a:ext uri="{9D8B030D-6E8A-4147-A177-3AD203B41FA5}">
                      <a16:colId xmlns:a16="http://schemas.microsoft.com/office/drawing/2014/main" val="20000"/>
                    </a:ext>
                  </a:extLst>
                </a:gridCol>
                <a:gridCol w="2190949">
                  <a:extLst>
                    <a:ext uri="{9D8B030D-6E8A-4147-A177-3AD203B41FA5}">
                      <a16:colId xmlns:a16="http://schemas.microsoft.com/office/drawing/2014/main" val="20001"/>
                    </a:ext>
                  </a:extLst>
                </a:gridCol>
                <a:gridCol w="1347019">
                  <a:extLst>
                    <a:ext uri="{9D8B030D-6E8A-4147-A177-3AD203B41FA5}">
                      <a16:colId xmlns:a16="http://schemas.microsoft.com/office/drawing/2014/main" val="20002"/>
                    </a:ext>
                  </a:extLst>
                </a:gridCol>
                <a:gridCol w="6902245">
                  <a:extLst>
                    <a:ext uri="{9D8B030D-6E8A-4147-A177-3AD203B41FA5}">
                      <a16:colId xmlns:a16="http://schemas.microsoft.com/office/drawing/2014/main" val="20003"/>
                    </a:ext>
                  </a:extLst>
                </a:gridCol>
                <a:gridCol w="1017638">
                  <a:extLst>
                    <a:ext uri="{9D8B030D-6E8A-4147-A177-3AD203B41FA5}">
                      <a16:colId xmlns:a16="http://schemas.microsoft.com/office/drawing/2014/main" val="20004"/>
                    </a:ext>
                  </a:extLst>
                </a:gridCol>
              </a:tblGrid>
              <a:tr h="280102">
                <a:tc>
                  <a:txBody>
                    <a:bodyPr/>
                    <a:lstStyle/>
                    <a:p>
                      <a:pPr algn="l" fontAlgn="t"/>
                      <a:r>
                        <a:rPr lang="en-US" sz="1400" b="1" i="0" u="none" strike="noStrike" dirty="0">
                          <a:solidFill>
                            <a:srgbClr val="000000"/>
                          </a:solidFill>
                          <a:effectLst/>
                          <a:latin typeface="Calibri"/>
                        </a:rPr>
                        <a:t> </a:t>
                      </a:r>
                    </a:p>
                  </a:txBody>
                  <a:tcPr marL="9525" marR="9525" marT="9525" marB="0"/>
                </a:tc>
                <a:tc>
                  <a:txBody>
                    <a:bodyPr/>
                    <a:lstStyle/>
                    <a:p>
                      <a:pPr algn="l" fontAlgn="t"/>
                      <a:r>
                        <a:rPr lang="en-US" sz="1400" b="0" kern="1200" dirty="0">
                          <a:solidFill>
                            <a:schemeClr val="lt1"/>
                          </a:solidFill>
                          <a:latin typeface="Britannic Bold" pitchFamily="34" charset="0"/>
                          <a:ea typeface="Times New Roman" pitchFamily="18" charset="0"/>
                          <a:cs typeface="Aharoni" pitchFamily="2" charset="-79"/>
                        </a:rPr>
                        <a:t>Investigators</a:t>
                      </a:r>
                    </a:p>
                  </a:txBody>
                  <a:tcPr marL="9525" marR="9525" marT="9525" marB="0"/>
                </a:tc>
                <a:tc>
                  <a:txBody>
                    <a:bodyPr/>
                    <a:lstStyle/>
                    <a:p>
                      <a:pPr algn="l" fontAlgn="t"/>
                      <a:r>
                        <a:rPr lang="en-US" sz="1400" b="0" kern="1200" dirty="0">
                          <a:solidFill>
                            <a:schemeClr val="lt1"/>
                          </a:solidFill>
                          <a:latin typeface="Britannic Bold" pitchFamily="34" charset="0"/>
                          <a:ea typeface="Times New Roman" pitchFamily="18" charset="0"/>
                          <a:cs typeface="Aharoni" pitchFamily="2" charset="-79"/>
                        </a:rPr>
                        <a:t>Grant #</a:t>
                      </a:r>
                    </a:p>
                  </a:txBody>
                  <a:tcPr marL="9525" marR="9525" marT="9525" marB="0"/>
                </a:tc>
                <a:tc>
                  <a:txBody>
                    <a:bodyPr/>
                    <a:lstStyle/>
                    <a:p>
                      <a:pPr marL="0" algn="l" defTabSz="914400" rtl="0" eaLnBrk="1" fontAlgn="t" latinLnBrk="0" hangingPunct="1"/>
                      <a:r>
                        <a:rPr lang="en-US" sz="1400" b="0" kern="1200" dirty="0">
                          <a:solidFill>
                            <a:schemeClr val="lt1"/>
                          </a:solidFill>
                          <a:latin typeface="Britannic Bold" pitchFamily="34" charset="0"/>
                          <a:ea typeface="Times New Roman" pitchFamily="18" charset="0"/>
                          <a:cs typeface="Aharoni" pitchFamily="2" charset="-79"/>
                        </a:rPr>
                        <a:t>Title</a:t>
                      </a:r>
                    </a:p>
                  </a:txBody>
                  <a:tcPr marL="9525" marR="9525" marT="9525" marB="0"/>
                </a:tc>
                <a:tc>
                  <a:txBody>
                    <a:bodyPr/>
                    <a:lstStyle/>
                    <a:p>
                      <a:pPr marL="0" algn="l" defTabSz="914400" rtl="0" eaLnBrk="1" fontAlgn="t" latinLnBrk="0" hangingPunct="1"/>
                      <a:r>
                        <a:rPr lang="en-US" sz="1400" b="0" kern="1200" dirty="0">
                          <a:solidFill>
                            <a:schemeClr val="lt1"/>
                          </a:solidFill>
                          <a:latin typeface="Britannic Bold" pitchFamily="34" charset="0"/>
                          <a:ea typeface="Times New Roman" pitchFamily="18" charset="0"/>
                          <a:cs typeface="Aharoni" pitchFamily="2" charset="-79"/>
                        </a:rPr>
                        <a:t>Funded by</a:t>
                      </a:r>
                    </a:p>
                  </a:txBody>
                  <a:tcPr marL="9525" marR="9525" marT="9525" marB="0"/>
                </a:tc>
                <a:extLst>
                  <a:ext uri="{0D108BD9-81ED-4DB2-BD59-A6C34878D82A}">
                    <a16:rowId xmlns:a16="http://schemas.microsoft.com/office/drawing/2014/main" val="10000"/>
                  </a:ext>
                </a:extLst>
              </a:tr>
              <a:tr h="339785">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1</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Shelly Flagel</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R01 DA038599</a:t>
                      </a:r>
                    </a:p>
                  </a:txBody>
                  <a:tcPr marL="45720" marR="45720"/>
                </a:tc>
                <a:tc>
                  <a:txBody>
                    <a:bodyPr/>
                    <a:lstStyle/>
                    <a:p>
                      <a:pPr algn="l" fontAlgn="t"/>
                      <a:r>
                        <a:rPr lang="en-US" sz="1400" b="0" i="1" u="none" strike="noStrike" dirty="0">
                          <a:solidFill>
                            <a:srgbClr val="000000"/>
                          </a:solidFill>
                          <a:effectLst/>
                          <a:latin typeface="Arial" panose="020B0604020202020204" pitchFamily="34" charset="0"/>
                          <a:cs typeface="Arial" panose="020B0604020202020204" pitchFamily="34" charset="0"/>
                        </a:rPr>
                        <a:t>Dynamic Control of Cue-Driven Behavior Via the Paraventricular Thalamic Nucleus</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NIDA</a:t>
                      </a:r>
                    </a:p>
                  </a:txBody>
                  <a:tcPr marL="45720" marR="45720"/>
                </a:tc>
                <a:extLst>
                  <a:ext uri="{0D108BD9-81ED-4DB2-BD59-A6C34878D82A}">
                    <a16:rowId xmlns:a16="http://schemas.microsoft.com/office/drawing/2014/main" val="10001"/>
                  </a:ext>
                </a:extLst>
              </a:tr>
              <a:tr h="314633">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2</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Paul Meyer</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R01 AA024112</a:t>
                      </a:r>
                    </a:p>
                  </a:txBody>
                  <a:tcPr marL="45720" marR="45720"/>
                </a:tc>
                <a:tc>
                  <a:txBody>
                    <a:bodyPr/>
                    <a:lstStyle/>
                    <a:p>
                      <a:pPr algn="l" fontAlgn="t"/>
                      <a:r>
                        <a:rPr lang="en-US" sz="1400" b="0" i="1" u="none" strike="noStrike" dirty="0">
                          <a:solidFill>
                            <a:srgbClr val="000000"/>
                          </a:solidFill>
                          <a:effectLst/>
                          <a:latin typeface="Arial" panose="020B0604020202020204" pitchFamily="34" charset="0"/>
                          <a:cs typeface="Arial" panose="020B0604020202020204" pitchFamily="34" charset="0"/>
                        </a:rPr>
                        <a:t>Nicotine amplification of behavioral and neural responses to alcohol cues. </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NIAAA</a:t>
                      </a:r>
                    </a:p>
                  </a:txBody>
                  <a:tcPr marL="45720" marR="45720"/>
                </a:tc>
                <a:extLst>
                  <a:ext uri="{0D108BD9-81ED-4DB2-BD59-A6C34878D82A}">
                    <a16:rowId xmlns:a16="http://schemas.microsoft.com/office/drawing/2014/main" val="10002"/>
                  </a:ext>
                </a:extLst>
              </a:tr>
              <a:tr h="393290">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4</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Douglas Adams</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R01 AR070879</a:t>
                      </a:r>
                    </a:p>
                  </a:txBody>
                  <a:tcPr marL="45720" marR="45720"/>
                </a:tc>
                <a:tc>
                  <a:txBody>
                    <a:bodyPr/>
                    <a:lstStyle/>
                    <a:p>
                      <a:pPr algn="l" fontAlgn="t"/>
                      <a:r>
                        <a:rPr lang="en-US" sz="1400" b="0" i="1" u="none" strike="noStrike" dirty="0">
                          <a:solidFill>
                            <a:srgbClr val="000000"/>
                          </a:solidFill>
                          <a:effectLst/>
                          <a:latin typeface="Arial" panose="020B0604020202020204" pitchFamily="34" charset="0"/>
                          <a:cs typeface="Arial" panose="020B0604020202020204" pitchFamily="34" charset="0"/>
                        </a:rPr>
                        <a:t>Identification of Genes Regulating Bone Matrix Composition and Quality</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NIAMS</a:t>
                      </a:r>
                    </a:p>
                  </a:txBody>
                  <a:tcPr marL="45720" marR="45720"/>
                </a:tc>
                <a:extLst>
                  <a:ext uri="{0D108BD9-81ED-4DB2-BD59-A6C34878D82A}">
                    <a16:rowId xmlns:a16="http://schemas.microsoft.com/office/drawing/2014/main" val="10003"/>
                  </a:ext>
                </a:extLst>
              </a:tr>
              <a:tr h="507045">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3</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Leah Solberg-Woods &amp;</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Kevin Regner (MPI)</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Awarded</a:t>
                      </a:r>
                    </a:p>
                  </a:txBody>
                  <a:tcPr marL="45720" marR="45720"/>
                </a:tc>
                <a:tc>
                  <a:txBody>
                    <a:bodyPr/>
                    <a:lstStyle/>
                    <a:p>
                      <a:pPr algn="l" fontAlgn="t"/>
                      <a:r>
                        <a:rPr lang="en-US" sz="1400" b="0" i="1" u="none" strike="noStrike" dirty="0">
                          <a:solidFill>
                            <a:srgbClr val="000000"/>
                          </a:solidFill>
                          <a:effectLst/>
                          <a:latin typeface="Arial" panose="020B0604020202020204" pitchFamily="34" charset="0"/>
                          <a:cs typeface="Arial" panose="020B0604020202020204" pitchFamily="34" charset="0"/>
                        </a:rPr>
                        <a:t>Genetic Mapping and Gene Identification in Acute Kidney Injury Using Outbred Rats</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HWE/MCW</a:t>
                      </a:r>
                    </a:p>
                  </a:txBody>
                  <a:tcPr marL="45720" marR="45720"/>
                </a:tc>
                <a:extLst>
                  <a:ext uri="{0D108BD9-81ED-4DB2-BD59-A6C34878D82A}">
                    <a16:rowId xmlns:a16="http://schemas.microsoft.com/office/drawing/2014/main" val="10004"/>
                  </a:ext>
                </a:extLst>
              </a:tr>
              <a:tr h="322983">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5</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Oksana Polesskaya &amp; Amelie Baud</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Awarded</a:t>
                      </a:r>
                    </a:p>
                  </a:txBody>
                  <a:tcPr marL="45720" marR="45720"/>
                </a:tc>
                <a:tc>
                  <a:txBody>
                    <a:bodyPr/>
                    <a:lstStyle/>
                    <a:p>
                      <a:pPr algn="l" fontAlgn="t"/>
                      <a:r>
                        <a:rPr lang="en-US" sz="1400" b="0" i="1" u="none" strike="noStrike" kern="1200" dirty="0">
                          <a:solidFill>
                            <a:srgbClr val="000000"/>
                          </a:solidFill>
                          <a:effectLst/>
                          <a:latin typeface="Arial" panose="020B0604020202020204" pitchFamily="34" charset="0"/>
                          <a:ea typeface="+mn-ea"/>
                          <a:cs typeface="Arial" panose="020B0604020202020204" pitchFamily="34" charset="0"/>
                        </a:rPr>
                        <a:t>Genetics of microbiome in HS rats</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CMI/UCSD</a:t>
                      </a:r>
                    </a:p>
                  </a:txBody>
                  <a:tcPr marL="45720" marR="45720"/>
                </a:tc>
                <a:extLst>
                  <a:ext uri="{0D108BD9-81ED-4DB2-BD59-A6C34878D82A}">
                    <a16:rowId xmlns:a16="http://schemas.microsoft.com/office/drawing/2014/main" val="10005"/>
                  </a:ext>
                </a:extLst>
              </a:tr>
              <a:tr h="289567">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6</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Huda Akil &amp; Jun Li</a:t>
                      </a:r>
                      <a:r>
                        <a:rPr lang="en-US" sz="1400" b="0" i="0" u="none" strike="noStrike" baseline="0" dirty="0">
                          <a:solidFill>
                            <a:srgbClr val="000000"/>
                          </a:solidFill>
                          <a:effectLst/>
                          <a:latin typeface="Arial" panose="020B0604020202020204" pitchFamily="34" charset="0"/>
                          <a:cs typeface="Arial" panose="020B0604020202020204" pitchFamily="34" charset="0"/>
                        </a:rPr>
                        <a:t> </a:t>
                      </a:r>
                      <a:endParaRPr lang="pt-BR"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tc>
                <a:tc>
                  <a:txBody>
                    <a:bodyPr/>
                    <a:lstStyle/>
                    <a:p>
                      <a:pPr algn="l" fontAlgn="t"/>
                      <a:r>
                        <a:rPr lang="en-US" sz="1400" b="0" i="0" u="none" strike="noStrike" dirty="0">
                          <a:solidFill>
                            <a:schemeClr val="accent2">
                              <a:lumMod val="75000"/>
                            </a:schemeClr>
                          </a:solidFill>
                          <a:effectLst/>
                          <a:latin typeface="Arial" panose="020B0604020202020204" pitchFamily="34" charset="0"/>
                          <a:cs typeface="Arial" panose="020B0604020202020204" pitchFamily="34" charset="0"/>
                        </a:rPr>
                        <a:t>U01</a:t>
                      </a:r>
                      <a:r>
                        <a:rPr lang="en-US" sz="1400" b="0" i="0" u="none" strike="noStrike" dirty="0">
                          <a:solidFill>
                            <a:srgbClr val="000000"/>
                          </a:solidFill>
                          <a:effectLst/>
                          <a:latin typeface="Arial" panose="020B0604020202020204" pitchFamily="34" charset="0"/>
                          <a:cs typeface="Arial" panose="020B0604020202020204" pitchFamily="34" charset="0"/>
                        </a:rPr>
                        <a:t> DA043098</a:t>
                      </a:r>
                    </a:p>
                  </a:txBody>
                  <a:tcPr marL="45720" marR="45720"/>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400" b="0" i="1" u="none" strike="noStrike" dirty="0">
                          <a:solidFill>
                            <a:srgbClr val="000000"/>
                          </a:solidFill>
                          <a:effectLst/>
                          <a:latin typeface="Arial" panose="020B0604020202020204" pitchFamily="34" charset="0"/>
                          <a:cs typeface="Arial" panose="020B0604020202020204" pitchFamily="34" charset="0"/>
                        </a:rPr>
                        <a:t>Genetics of Novelty seeking and Propensity for Drug Abuse in Outbred Rats</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NIDA</a:t>
                      </a:r>
                    </a:p>
                  </a:txBody>
                  <a:tcPr marL="45720" marR="45720"/>
                </a:tc>
                <a:extLst>
                  <a:ext uri="{0D108BD9-81ED-4DB2-BD59-A6C34878D82A}">
                    <a16:rowId xmlns:a16="http://schemas.microsoft.com/office/drawing/2014/main" val="1848823072"/>
                  </a:ext>
                </a:extLst>
              </a:tr>
              <a:tr h="505417">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7</a:t>
                      </a:r>
                    </a:p>
                  </a:txBody>
                  <a:tcPr marL="45720" marR="45720"/>
                </a:tc>
                <a:tc>
                  <a:txBody>
                    <a:bodyPr/>
                    <a:lstStyle/>
                    <a:p>
                      <a:pPr algn="l" fontAlgn="t"/>
                      <a:r>
                        <a:rPr lang="pt-BR" sz="1400" b="0" i="0" u="none" strike="noStrike" dirty="0">
                          <a:solidFill>
                            <a:srgbClr val="000000"/>
                          </a:solidFill>
                          <a:effectLst/>
                          <a:latin typeface="Arial" panose="020B0604020202020204" pitchFamily="34" charset="0"/>
                          <a:cs typeface="Arial" panose="020B0604020202020204" pitchFamily="34" charset="0"/>
                        </a:rPr>
                        <a:t>Olivier George &amp;</a:t>
                      </a:r>
                      <a:r>
                        <a:rPr lang="pt-BR" sz="1400" b="0" i="0" u="none" strike="noStrike" baseline="0" dirty="0">
                          <a:solidFill>
                            <a:srgbClr val="000000"/>
                          </a:solidFill>
                          <a:effectLst/>
                          <a:latin typeface="Arial" panose="020B0604020202020204" pitchFamily="34" charset="0"/>
                          <a:cs typeface="Arial" panose="020B0604020202020204" pitchFamily="34" charset="0"/>
                        </a:rPr>
                        <a:t> </a:t>
                      </a:r>
                      <a:r>
                        <a:rPr lang="en-US" sz="1400" b="0" i="0" u="none" strike="noStrike" dirty="0">
                          <a:solidFill>
                            <a:srgbClr val="000000"/>
                          </a:solidFill>
                          <a:effectLst/>
                          <a:latin typeface="Arial" panose="020B0604020202020204" pitchFamily="34" charset="0"/>
                          <a:cs typeface="Arial" panose="020B0604020202020204" pitchFamily="34" charset="0"/>
                        </a:rPr>
                        <a:t>Abraham Palmer (MPI)</a:t>
                      </a:r>
                      <a:endParaRPr lang="pt-BR"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tc>
                <a:tc>
                  <a:txBody>
                    <a:bodyPr/>
                    <a:lstStyle/>
                    <a:p>
                      <a:pPr algn="l" fontAlgn="t"/>
                      <a:r>
                        <a:rPr lang="en-US" sz="1400" b="0" u="none" kern="1200" dirty="0">
                          <a:solidFill>
                            <a:srgbClr val="FF0000"/>
                          </a:solidFill>
                          <a:effectLst/>
                          <a:latin typeface="Arial" panose="020B0604020202020204" pitchFamily="34" charset="0"/>
                          <a:ea typeface="+mn-ea"/>
                          <a:cs typeface="Arial" panose="020B0604020202020204" pitchFamily="34" charset="0"/>
                        </a:rPr>
                        <a:t>U01</a:t>
                      </a:r>
                      <a:r>
                        <a:rPr lang="en-US" sz="1400" b="0" kern="1200" dirty="0">
                          <a:solidFill>
                            <a:schemeClr val="dk1"/>
                          </a:solidFill>
                          <a:effectLst/>
                          <a:latin typeface="Arial" panose="020B0604020202020204" pitchFamily="34" charset="0"/>
                          <a:ea typeface="+mn-ea"/>
                          <a:cs typeface="Arial" panose="020B0604020202020204" pitchFamily="34" charset="0"/>
                        </a:rPr>
                        <a:t> DA043799</a:t>
                      </a:r>
                      <a:r>
                        <a:rPr lang="en-US" sz="1400" b="0" i="1" kern="1200" dirty="0">
                          <a:solidFill>
                            <a:schemeClr val="dk1"/>
                          </a:solidFill>
                          <a:effectLst/>
                          <a:latin typeface="Arial" panose="020B0604020202020204" pitchFamily="34" charset="0"/>
                          <a:ea typeface="+mn-ea"/>
                          <a:cs typeface="Arial" panose="020B0604020202020204" pitchFamily="34" charset="0"/>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tc>
                <a:tc>
                  <a:txBody>
                    <a:bodyPr/>
                    <a:lstStyle/>
                    <a:p>
                      <a:pPr algn="l" fontAlgn="t"/>
                      <a:r>
                        <a:rPr lang="en-US" sz="1400" b="0" i="1" u="none" strike="noStrike" dirty="0">
                          <a:solidFill>
                            <a:srgbClr val="000000"/>
                          </a:solidFill>
                          <a:effectLst/>
                          <a:latin typeface="Arial" panose="020B0604020202020204" pitchFamily="34" charset="0"/>
                          <a:cs typeface="Arial" panose="020B0604020202020204" pitchFamily="34" charset="0"/>
                        </a:rPr>
                        <a:t>Identification of Genetic Variants that Contribute to Compulsive Cocaine Intake in Rats</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NIDA</a:t>
                      </a:r>
                    </a:p>
                  </a:txBody>
                  <a:tcPr marL="45720" marR="45720"/>
                </a:tc>
                <a:extLst>
                  <a:ext uri="{0D108BD9-81ED-4DB2-BD59-A6C34878D82A}">
                    <a16:rowId xmlns:a16="http://schemas.microsoft.com/office/drawing/2014/main" val="10006"/>
                  </a:ext>
                </a:extLst>
              </a:tr>
              <a:tr h="470152">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8</a:t>
                      </a:r>
                    </a:p>
                  </a:txBody>
                  <a:tcPr marL="45720" marR="45720"/>
                </a:tc>
                <a:tc>
                  <a:txBody>
                    <a:bodyPr/>
                    <a:lstStyle/>
                    <a:p>
                      <a:pPr algn="l" fontAlgn="t"/>
                      <a:r>
                        <a:rPr lang="pt-BR" sz="1400" b="0" i="0" u="none" strike="noStrike" dirty="0">
                          <a:solidFill>
                            <a:srgbClr val="000000"/>
                          </a:solidFill>
                          <a:effectLst/>
                          <a:latin typeface="Arial" panose="020B0604020202020204" pitchFamily="34" charset="0"/>
                          <a:cs typeface="Arial" panose="020B0604020202020204" pitchFamily="34" charset="0"/>
                        </a:rPr>
                        <a:t>Olivier George &amp;</a:t>
                      </a:r>
                      <a:r>
                        <a:rPr lang="pt-BR" sz="1400" b="0" i="0" u="none" strike="noStrike" baseline="0" dirty="0">
                          <a:solidFill>
                            <a:srgbClr val="000000"/>
                          </a:solidFill>
                          <a:effectLst/>
                          <a:latin typeface="Arial" panose="020B0604020202020204" pitchFamily="34" charset="0"/>
                          <a:cs typeface="Arial" panose="020B0604020202020204" pitchFamily="34" charset="0"/>
                        </a:rPr>
                        <a:t> </a:t>
                      </a:r>
                      <a:r>
                        <a:rPr lang="en-US" sz="1400" b="0" i="0" u="none" strike="noStrike" dirty="0">
                          <a:solidFill>
                            <a:srgbClr val="000000"/>
                          </a:solidFill>
                          <a:effectLst/>
                          <a:latin typeface="Arial" panose="020B0604020202020204" pitchFamily="34" charset="0"/>
                          <a:cs typeface="Arial" panose="020B0604020202020204" pitchFamily="34" charset="0"/>
                        </a:rPr>
                        <a:t>Abraham Palmer (MPI)</a:t>
                      </a:r>
                      <a:endParaRPr lang="pt-BR"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tc>
                <a:tc>
                  <a:txBody>
                    <a:bodyPr/>
                    <a:lstStyle/>
                    <a:p>
                      <a:pPr algn="l" fontAlgn="t"/>
                      <a:r>
                        <a:rPr lang="en-US" sz="1400" b="0" i="0" u="none" strike="noStrike" dirty="0">
                          <a:solidFill>
                            <a:srgbClr val="FF0000"/>
                          </a:solidFill>
                          <a:effectLst/>
                          <a:latin typeface="Arial" panose="020B0604020202020204" pitchFamily="34" charset="0"/>
                          <a:cs typeface="Arial" panose="020B0604020202020204" pitchFamily="34" charset="0"/>
                        </a:rPr>
                        <a:t>U01</a:t>
                      </a:r>
                      <a:r>
                        <a:rPr lang="en-US" sz="1400" b="0" i="0" u="none" strike="noStrike" dirty="0">
                          <a:solidFill>
                            <a:srgbClr val="000000"/>
                          </a:solidFill>
                          <a:effectLst/>
                          <a:latin typeface="Arial" panose="020B0604020202020204" pitchFamily="34" charset="0"/>
                          <a:cs typeface="Arial" panose="020B0604020202020204" pitchFamily="34" charset="0"/>
                        </a:rPr>
                        <a:t> DA044451</a:t>
                      </a:r>
                    </a:p>
                  </a:txBody>
                  <a:tcPr marL="45720" marR="45720"/>
                </a:tc>
                <a:tc>
                  <a:txBody>
                    <a:bodyPr/>
                    <a:lstStyle/>
                    <a:p>
                      <a:pPr algn="l" fontAlgn="t"/>
                      <a:r>
                        <a:rPr lang="en-US" sz="1400" b="0" i="1" u="none" strike="noStrike" dirty="0">
                          <a:solidFill>
                            <a:srgbClr val="000000"/>
                          </a:solidFill>
                          <a:effectLst/>
                          <a:latin typeface="Arial" panose="020B0604020202020204" pitchFamily="34" charset="0"/>
                          <a:cs typeface="Arial" panose="020B0604020202020204" pitchFamily="34" charset="0"/>
                        </a:rPr>
                        <a:t>Use of Next-Gen Sequencing to Identify Genetic Variants that Influence Compulsive Oxycodone Intake in Outbred Rats</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NIDA</a:t>
                      </a:r>
                    </a:p>
                  </a:txBody>
                  <a:tcPr marL="45720" marR="45720"/>
                </a:tc>
                <a:extLst>
                  <a:ext uri="{0D108BD9-81ED-4DB2-BD59-A6C34878D82A}">
                    <a16:rowId xmlns:a16="http://schemas.microsoft.com/office/drawing/2014/main" val="10007"/>
                  </a:ext>
                </a:extLst>
              </a:tr>
              <a:tr h="289023">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9</a:t>
                      </a:r>
                    </a:p>
                  </a:txBody>
                  <a:tcPr marL="45720" marR="45720"/>
                </a:tc>
                <a:tc>
                  <a:txBody>
                    <a:bodyPr/>
                    <a:lstStyle/>
                    <a:p>
                      <a:pPr algn="l" fontAlgn="t"/>
                      <a:r>
                        <a:rPr lang="en-US" sz="1400" kern="1200" dirty="0">
                          <a:solidFill>
                            <a:schemeClr val="dk1"/>
                          </a:solidFill>
                          <a:effectLst/>
                          <a:latin typeface="Arial" panose="020B0604020202020204" pitchFamily="34" charset="0"/>
                          <a:ea typeface="+mn-ea"/>
                          <a:cs typeface="Arial" panose="020B0604020202020204" pitchFamily="34" charset="0"/>
                        </a:rPr>
                        <a:t>Thomas Jhou</a:t>
                      </a:r>
                      <a:endParaRPr lang="pt-BR"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tc>
                <a:tc>
                  <a:txBody>
                    <a:bodyPr/>
                    <a:lstStyle/>
                    <a:p>
                      <a:pPr algn="l" fontAlgn="t"/>
                      <a:r>
                        <a:rPr lang="en-US" sz="1400" b="0" kern="1200" dirty="0">
                          <a:solidFill>
                            <a:srgbClr val="FF0000"/>
                          </a:solidFill>
                          <a:effectLst/>
                          <a:latin typeface="Arial" panose="020B0604020202020204" pitchFamily="34" charset="0"/>
                          <a:ea typeface="+mn-ea"/>
                          <a:cs typeface="Arial" panose="020B0604020202020204" pitchFamily="34" charset="0"/>
                        </a:rPr>
                        <a:t>U01</a:t>
                      </a:r>
                      <a:r>
                        <a:rPr lang="en-US" sz="1400" b="0" kern="1200" dirty="0">
                          <a:solidFill>
                            <a:schemeClr val="dk1"/>
                          </a:solidFill>
                          <a:effectLst/>
                          <a:latin typeface="Arial" panose="020B0604020202020204" pitchFamily="34" charset="0"/>
                          <a:ea typeface="+mn-ea"/>
                          <a:cs typeface="Arial" panose="020B0604020202020204" pitchFamily="34" charset="0"/>
                        </a:rPr>
                        <a:t> DA044468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tc>
                <a:tc>
                  <a:txBody>
                    <a:bodyPr/>
                    <a:lstStyle/>
                    <a:p>
                      <a:r>
                        <a:rPr lang="en-US" sz="1400" i="1" kern="1200" dirty="0">
                          <a:solidFill>
                            <a:schemeClr val="dk1"/>
                          </a:solidFill>
                          <a:effectLst/>
                          <a:latin typeface="Arial" panose="020B0604020202020204" pitchFamily="34" charset="0"/>
                          <a:ea typeface="+mn-ea"/>
                          <a:cs typeface="Arial" panose="020B0604020202020204" pitchFamily="34" charset="0"/>
                        </a:rPr>
                        <a:t>Genomic analysis of avoidance learning in addiction</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NIDA</a:t>
                      </a:r>
                    </a:p>
                  </a:txBody>
                  <a:tcPr marL="45720" marR="45720"/>
                </a:tc>
                <a:extLst>
                  <a:ext uri="{0D108BD9-81ED-4DB2-BD59-A6C34878D82A}">
                    <a16:rowId xmlns:a16="http://schemas.microsoft.com/office/drawing/2014/main" val="1042317524"/>
                  </a:ext>
                </a:extLst>
              </a:tr>
              <a:tr h="539930">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10</a:t>
                      </a:r>
                    </a:p>
                  </a:txBody>
                  <a:tcPr marL="45720" marR="45720"/>
                </a:tc>
                <a:tc>
                  <a:txBody>
                    <a:bodyPr/>
                    <a:lstStyle/>
                    <a:p>
                      <a:pPr algn="l" fontAlgn="t"/>
                      <a:r>
                        <a:rPr lang="pt-BR" sz="1400" b="0" i="0" u="none" strike="noStrike" dirty="0">
                          <a:solidFill>
                            <a:srgbClr val="000000"/>
                          </a:solidFill>
                          <a:effectLst/>
                          <a:latin typeface="Arial" panose="020B0604020202020204" pitchFamily="34" charset="0"/>
                          <a:cs typeface="Arial" panose="020B0604020202020204" pitchFamily="34" charset="0"/>
                        </a:rPr>
                        <a:t>Suzanne Mitchell</a:t>
                      </a:r>
                      <a:r>
                        <a:rPr lang="pt-BR" sz="1400" b="0" i="0" u="none" strike="noStrike" baseline="0" dirty="0">
                          <a:solidFill>
                            <a:srgbClr val="000000"/>
                          </a:solidFill>
                          <a:effectLst/>
                          <a:latin typeface="Arial" panose="020B0604020202020204" pitchFamily="34" charset="0"/>
                          <a:cs typeface="Arial" panose="020B0604020202020204" pitchFamily="34" charset="0"/>
                        </a:rPr>
                        <a:t> &amp; </a:t>
                      </a:r>
                      <a:r>
                        <a:rPr lang="pt-BR" sz="1400" b="0" i="0" u="none" strike="noStrike" dirty="0">
                          <a:solidFill>
                            <a:srgbClr val="000000"/>
                          </a:solidFill>
                          <a:effectLst/>
                          <a:latin typeface="Arial" panose="020B0604020202020204" pitchFamily="34" charset="0"/>
                          <a:cs typeface="Arial" panose="020B0604020202020204" pitchFamily="34" charset="0"/>
                        </a:rPr>
                        <a:t>Bob Hitzemann (MPI)</a:t>
                      </a:r>
                    </a:p>
                  </a:txBody>
                  <a:tcPr marL="45720" marR="45720"/>
                </a:tc>
                <a:tc>
                  <a:txBody>
                    <a:bodyPr/>
                    <a:lstStyle/>
                    <a:p>
                      <a:pPr algn="l" fontAlgn="t"/>
                      <a:r>
                        <a:rPr lang="en-US" sz="1400" b="0" i="0" u="none" strike="noStrike" dirty="0">
                          <a:solidFill>
                            <a:srgbClr val="FF0000"/>
                          </a:solidFill>
                          <a:effectLst/>
                          <a:latin typeface="Arial" panose="020B0604020202020204" pitchFamily="34" charset="0"/>
                          <a:cs typeface="Arial" panose="020B0604020202020204" pitchFamily="34" charset="0"/>
                        </a:rPr>
                        <a:t>U01</a:t>
                      </a:r>
                      <a:r>
                        <a:rPr lang="en-US" sz="1400" b="0" i="0" u="none" strike="noStrike" dirty="0">
                          <a:solidFill>
                            <a:srgbClr val="000000"/>
                          </a:solidFill>
                          <a:effectLst/>
                          <a:latin typeface="Arial" panose="020B0604020202020204" pitchFamily="34" charset="0"/>
                          <a:cs typeface="Arial" panose="020B0604020202020204" pitchFamily="34" charset="0"/>
                        </a:rPr>
                        <a:t> DA046077</a:t>
                      </a:r>
                    </a:p>
                  </a:txBody>
                  <a:tcPr marL="45720" marR="45720"/>
                </a:tc>
                <a:tc>
                  <a:txBody>
                    <a:bodyPr/>
                    <a:lstStyle/>
                    <a:p>
                      <a:r>
                        <a:rPr lang="en-US" sz="1400" i="1" kern="1200" dirty="0">
                          <a:solidFill>
                            <a:schemeClr val="dk1"/>
                          </a:solidFill>
                          <a:effectLst/>
                          <a:latin typeface="Arial" panose="020B0604020202020204" pitchFamily="34" charset="0"/>
                          <a:ea typeface="+mn-ea"/>
                          <a:cs typeface="Arial" panose="020B0604020202020204" pitchFamily="34" charset="0"/>
                        </a:rPr>
                        <a:t>Identification of genetic features of delay discounting using a heterogeneous stock rat model</a:t>
                      </a:r>
                    </a:p>
                  </a:txBody>
                  <a:tcPr marL="45720" marR="45720"/>
                </a:tc>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NIDA</a:t>
                      </a:r>
                    </a:p>
                  </a:txBody>
                  <a:tcPr marL="45720" marR="45720"/>
                </a:tc>
                <a:extLst>
                  <a:ext uri="{0D108BD9-81ED-4DB2-BD59-A6C34878D82A}">
                    <a16:rowId xmlns:a16="http://schemas.microsoft.com/office/drawing/2014/main" val="728016315"/>
                  </a:ext>
                </a:extLst>
              </a:tr>
              <a:tr h="306441">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11</a:t>
                      </a:r>
                    </a:p>
                  </a:txBody>
                  <a:tcPr marL="45720" marR="45720"/>
                </a:tc>
                <a:tc>
                  <a:txBody>
                    <a:bodyPr/>
                    <a:lstStyle/>
                    <a:p>
                      <a:pPr algn="l" fontAlgn="t"/>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Monica Jablonski</a:t>
                      </a:r>
                    </a:p>
                  </a:txBody>
                  <a:tcPr marL="45720" marR="45720"/>
                </a:tc>
                <a:tc>
                  <a:txBody>
                    <a:bodyPr/>
                    <a:lstStyle/>
                    <a:p>
                      <a:pPr algn="l" fontAlgn="t"/>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R01 EY021200</a:t>
                      </a:r>
                    </a:p>
                  </a:txBody>
                  <a:tcPr marL="45720" marR="45720"/>
                </a:tc>
                <a:tc>
                  <a:txBody>
                    <a:bodyPr/>
                    <a:lstStyle/>
                    <a:p>
                      <a:pPr algn="l" fontAlgn="t"/>
                      <a:r>
                        <a:rPr lang="en-US" sz="1400" i="1" kern="1200" dirty="0">
                          <a:solidFill>
                            <a:schemeClr val="dk1"/>
                          </a:solidFill>
                          <a:effectLst/>
                          <a:latin typeface="Arial" panose="020B0604020202020204" pitchFamily="34" charset="0"/>
                          <a:ea typeface="+mn-ea"/>
                          <a:cs typeface="Arial" panose="020B0604020202020204" pitchFamily="34" charset="0"/>
                        </a:rPr>
                        <a:t>Genetic Modulation of Glaucoma</a:t>
                      </a:r>
                      <a:endParaRPr lang="en-US" sz="1400" b="0" i="1" u="none" strike="noStrike" dirty="0">
                        <a:solidFill>
                          <a:srgbClr val="000000"/>
                        </a:solidFill>
                        <a:effectLst/>
                        <a:latin typeface="Arial" panose="020B0604020202020204" pitchFamily="34" charset="0"/>
                        <a:cs typeface="Arial" panose="020B0604020202020204" pitchFamily="34" charset="0"/>
                      </a:endParaRPr>
                    </a:p>
                  </a:txBody>
                  <a:tcPr marL="45720" marR="45720"/>
                </a:tc>
                <a:tc>
                  <a:txBody>
                    <a:bodyPr/>
                    <a:lstStyle/>
                    <a:p>
                      <a:pPr algn="l" fontAlgn="t"/>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NEI</a:t>
                      </a:r>
                    </a:p>
                  </a:txBody>
                  <a:tcPr marL="45720" marR="45720"/>
                </a:tc>
                <a:extLst>
                  <a:ext uri="{0D108BD9-81ED-4DB2-BD59-A6C34878D82A}">
                    <a16:rowId xmlns:a16="http://schemas.microsoft.com/office/drawing/2014/main" val="10011"/>
                  </a:ext>
                </a:extLst>
              </a:tr>
              <a:tr h="384819">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12</a:t>
                      </a:r>
                    </a:p>
                  </a:txBody>
                  <a:tcPr marL="45720" marR="45720"/>
                </a:tc>
                <a:tc>
                  <a:txBody>
                    <a:bodyPr/>
                    <a:lstStyle/>
                    <a:p>
                      <a:pPr algn="l" fontAlgn="t"/>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Peter Kalivas, et</a:t>
                      </a:r>
                      <a:r>
                        <a:rPr lang="en-US" sz="1400" b="0" i="0" u="none" strike="noStrike" kern="1200" baseline="0" dirty="0">
                          <a:solidFill>
                            <a:srgbClr val="000000"/>
                          </a:solidFill>
                          <a:effectLst/>
                          <a:latin typeface="Arial" panose="020B0604020202020204" pitchFamily="34" charset="0"/>
                          <a:ea typeface="+mn-ea"/>
                          <a:cs typeface="Arial" panose="020B0604020202020204" pitchFamily="34" charset="0"/>
                        </a:rPr>
                        <a:t> al</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5720" marR="45720"/>
                </a:tc>
                <a:tc>
                  <a:txBody>
                    <a:bodyPr/>
                    <a:lstStyle/>
                    <a:p>
                      <a:pPr algn="l" fontAlgn="t"/>
                      <a:r>
                        <a:rPr lang="en-US" sz="1400" b="0" i="0" u="none" strike="noStrike" kern="1200" dirty="0">
                          <a:solidFill>
                            <a:srgbClr val="FF0000"/>
                          </a:solidFill>
                          <a:effectLst/>
                          <a:latin typeface="Arial" panose="020B0604020202020204" pitchFamily="34" charset="0"/>
                          <a:ea typeface="+mn-ea"/>
                          <a:cs typeface="Arial" panose="020B0604020202020204" pitchFamily="34" charset="0"/>
                        </a:rPr>
                        <a:t>U01</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 DA45300</a:t>
                      </a:r>
                    </a:p>
                  </a:txBody>
                  <a:tcPr marL="45720" marR="45720"/>
                </a:tc>
                <a:tc>
                  <a:txBody>
                    <a:bodyPr/>
                    <a:lstStyle/>
                    <a:p>
                      <a:pPr algn="l" fontAlgn="t"/>
                      <a:r>
                        <a:rPr lang="en-US" sz="1400" i="1" kern="1200" dirty="0">
                          <a:solidFill>
                            <a:schemeClr val="dk1"/>
                          </a:solidFill>
                          <a:effectLst/>
                          <a:latin typeface="Arial" panose="020B0604020202020204" pitchFamily="34" charset="0"/>
                          <a:ea typeface="+mn-ea"/>
                          <a:cs typeface="Arial" panose="020B0604020202020204" pitchFamily="34" charset="0"/>
                        </a:rPr>
                        <a:t>The Genetic Basis of Opioid Dependence Vulnerability in a Rodent Model</a:t>
                      </a:r>
                    </a:p>
                  </a:txBody>
                  <a:tcPr marL="45720" marR="45720"/>
                </a:tc>
                <a:tc>
                  <a:txBody>
                    <a:bodyPr/>
                    <a:lstStyle/>
                    <a:p>
                      <a:pPr algn="l" fontAlgn="t"/>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NIDA</a:t>
                      </a:r>
                    </a:p>
                  </a:txBody>
                  <a:tcPr marL="45720" marR="45720"/>
                </a:tc>
                <a:extLst>
                  <a:ext uri="{0D108BD9-81ED-4DB2-BD59-A6C34878D82A}">
                    <a16:rowId xmlns:a16="http://schemas.microsoft.com/office/drawing/2014/main" val="10012"/>
                  </a:ext>
                </a:extLst>
              </a:tr>
              <a:tr h="384819">
                <a:tc>
                  <a:txBody>
                    <a:bodyPr/>
                    <a:lstStyle/>
                    <a:p>
                      <a:pPr algn="l" fontAlgn="t"/>
                      <a:r>
                        <a:rPr lang="en-US" sz="1400" b="0" i="0" u="none" strike="noStrike" dirty="0">
                          <a:solidFill>
                            <a:srgbClr val="000000"/>
                          </a:solidFill>
                          <a:effectLst/>
                          <a:latin typeface="Arial" panose="020B0604020202020204" pitchFamily="34" charset="0"/>
                          <a:cs typeface="Arial" panose="020B0604020202020204" pitchFamily="34" charset="0"/>
                        </a:rPr>
                        <a:t>13</a:t>
                      </a:r>
                    </a:p>
                  </a:txBody>
                  <a:tcPr marL="45720" marR="45720"/>
                </a:tc>
                <a:tc>
                  <a:txBody>
                    <a:bodyPr/>
                    <a:lstStyle/>
                    <a:p>
                      <a:pPr algn="l" fontAlgn="t"/>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Francesca Telese</a:t>
                      </a:r>
                    </a:p>
                  </a:txBody>
                  <a:tcPr marL="45720" marR="45720"/>
                </a:tc>
                <a:tc>
                  <a:txBody>
                    <a:bodyPr/>
                    <a:lstStyle/>
                    <a:p>
                      <a:pPr algn="l" fontAlgn="t"/>
                      <a:r>
                        <a:rPr lang="en-US" sz="1400" b="0" i="0" u="none" strike="noStrike" kern="1200">
                          <a:solidFill>
                            <a:srgbClr val="FF0000"/>
                          </a:solidFill>
                          <a:effectLst/>
                          <a:latin typeface="Arial" panose="020B0604020202020204" pitchFamily="34" charset="0"/>
                          <a:ea typeface="+mn-ea"/>
                          <a:cs typeface="Arial" panose="020B0604020202020204" pitchFamily="34" charset="0"/>
                        </a:rPr>
                        <a:t>U01</a:t>
                      </a:r>
                      <a:r>
                        <a:rPr lang="en-US" sz="1400" b="0" i="0" u="none" strike="noStrike" kern="1200">
                          <a:solidFill>
                            <a:srgbClr val="000000"/>
                          </a:solidFill>
                          <a:effectLst/>
                          <a:latin typeface="Arial" panose="020B0604020202020204" pitchFamily="34" charset="0"/>
                          <a:ea typeface="+mn-ea"/>
                          <a:cs typeface="Arial" panose="020B0604020202020204" pitchFamily="34" charset="0"/>
                        </a:rPr>
                        <a:t> DA050239</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5720" marR="45720"/>
                </a:tc>
                <a:tc>
                  <a:txBody>
                    <a:bodyPr/>
                    <a:lstStyle/>
                    <a:p>
                      <a:pPr algn="l" fontAlgn="t"/>
                      <a:r>
                        <a:rPr lang="en-US" sz="1400" i="1" kern="1200">
                          <a:solidFill>
                            <a:schemeClr val="dk1"/>
                          </a:solidFill>
                          <a:effectLst/>
                          <a:latin typeface="Arial" panose="020B0604020202020204" pitchFamily="34" charset="0"/>
                          <a:ea typeface="+mn-ea"/>
                          <a:cs typeface="Arial" panose="020B0604020202020204" pitchFamily="34" charset="0"/>
                        </a:rPr>
                        <a:t>Single-Cell Resolution Analysis of Chromatin Accessibility and Gene Expression Changes in a Model Of Drug Addiction</a:t>
                      </a:r>
                      <a:endParaRPr lang="en-US" sz="1400" i="1" kern="1200" dirty="0">
                        <a:solidFill>
                          <a:schemeClr val="dk1"/>
                        </a:solidFill>
                        <a:effectLst/>
                        <a:latin typeface="Arial" panose="020B0604020202020204" pitchFamily="34" charset="0"/>
                        <a:ea typeface="+mn-ea"/>
                        <a:cs typeface="Arial" panose="020B0604020202020204" pitchFamily="34" charset="0"/>
                      </a:endParaRPr>
                    </a:p>
                  </a:txBody>
                  <a:tcPr marL="45720" marR="45720"/>
                </a:tc>
                <a:tc>
                  <a:txBody>
                    <a:bodyPr/>
                    <a:lstStyle/>
                    <a:p>
                      <a:pPr algn="l" fontAlgn="t"/>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NIDA</a:t>
                      </a:r>
                    </a:p>
                  </a:txBody>
                  <a:tcPr marL="45720" marR="45720"/>
                </a:tc>
                <a:extLst>
                  <a:ext uri="{0D108BD9-81ED-4DB2-BD59-A6C34878D82A}">
                    <a16:rowId xmlns:a16="http://schemas.microsoft.com/office/drawing/2014/main" val="2111217738"/>
                  </a:ext>
                </a:extLst>
              </a:tr>
            </a:tbl>
          </a:graphicData>
        </a:graphic>
      </p:graphicFrame>
      <p:sp>
        <p:nvSpPr>
          <p:cNvPr id="4" name="TextBox 3"/>
          <p:cNvSpPr txBox="1"/>
          <p:nvPr/>
        </p:nvSpPr>
        <p:spPr>
          <a:xfrm>
            <a:off x="2731664" y="131803"/>
            <a:ext cx="6272872" cy="830997"/>
          </a:xfrm>
          <a:prstGeom prst="rect">
            <a:avLst/>
          </a:prstGeom>
          <a:noFill/>
        </p:spPr>
        <p:txBody>
          <a:bodyPr wrap="none" rtlCol="0">
            <a:spAutoFit/>
          </a:bodyPr>
          <a:lstStyle/>
          <a:p>
            <a:pPr algn="ctr"/>
            <a:r>
              <a:rPr lang="en-US" sz="4800" b="1" dirty="0"/>
              <a:t>Spin-off grants (funded)</a:t>
            </a:r>
          </a:p>
        </p:txBody>
      </p:sp>
    </p:spTree>
    <p:extLst>
      <p:ext uri="{BB962C8B-B14F-4D97-AF65-F5344CB8AC3E}">
        <p14:creationId xmlns:p14="http://schemas.microsoft.com/office/powerpoint/2010/main" val="704885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413" t="10989" r="19365" b="3019"/>
          <a:stretch/>
        </p:blipFill>
        <p:spPr>
          <a:xfrm>
            <a:off x="1553031" y="14519"/>
            <a:ext cx="9112724" cy="6821711"/>
          </a:xfrm>
          <a:prstGeom prst="rect">
            <a:avLst/>
          </a:prstGeom>
        </p:spPr>
      </p:pic>
    </p:spTree>
    <p:extLst>
      <p:ext uri="{BB962C8B-B14F-4D97-AF65-F5344CB8AC3E}">
        <p14:creationId xmlns:p14="http://schemas.microsoft.com/office/powerpoint/2010/main" val="3966470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98643051"/>
              </p:ext>
            </p:extLst>
          </p:nvPr>
        </p:nvGraphicFramePr>
        <p:xfrm>
          <a:off x="147515" y="78659"/>
          <a:ext cx="11857704" cy="6400800"/>
        </p:xfrm>
        <a:graphic>
          <a:graphicData uri="http://schemas.openxmlformats.org/drawingml/2006/table">
            <a:tbl>
              <a:tblPr/>
              <a:tblGrid>
                <a:gridCol w="3952568">
                  <a:extLst>
                    <a:ext uri="{9D8B030D-6E8A-4147-A177-3AD203B41FA5}">
                      <a16:colId xmlns:a16="http://schemas.microsoft.com/office/drawing/2014/main" val="3690926640"/>
                    </a:ext>
                  </a:extLst>
                </a:gridCol>
                <a:gridCol w="5279924">
                  <a:extLst>
                    <a:ext uri="{9D8B030D-6E8A-4147-A177-3AD203B41FA5}">
                      <a16:colId xmlns:a16="http://schemas.microsoft.com/office/drawing/2014/main" val="1680795328"/>
                    </a:ext>
                  </a:extLst>
                </a:gridCol>
                <a:gridCol w="2625212">
                  <a:extLst>
                    <a:ext uri="{9D8B030D-6E8A-4147-A177-3AD203B41FA5}">
                      <a16:colId xmlns:a16="http://schemas.microsoft.com/office/drawing/2014/main" val="1266602423"/>
                    </a:ext>
                  </a:extLst>
                </a:gridCol>
              </a:tblGrid>
              <a:tr h="320040">
                <a:tc>
                  <a:txBody>
                    <a:bodyPr/>
                    <a:lstStyle/>
                    <a:p>
                      <a:r>
                        <a:rPr lang="en-US" sz="1600" b="1" dirty="0">
                          <a:latin typeface="+mj-lt"/>
                        </a:rPr>
                        <a:t>Project</a:t>
                      </a:r>
                    </a:p>
                  </a:txBody>
                  <a:tcPr marL="6799" marR="6799" marT="6799" marB="6799" anchor="ctr">
                    <a:lnL>
                      <a:noFill/>
                    </a:lnL>
                    <a:lnR>
                      <a:noFill/>
                    </a:lnR>
                    <a:lnT>
                      <a:noFill/>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ctr"/>
                      <a:r>
                        <a:rPr lang="en-US" sz="1600" b="1" dirty="0">
                          <a:effectLst/>
                          <a:latin typeface="+mj-lt"/>
                        </a:rPr>
                        <a:t>Tissue</a:t>
                      </a:r>
                    </a:p>
                  </a:txBody>
                  <a:tcPr marL="6799" marR="6799" marT="6799" marB="6799" anchor="ctr">
                    <a:lnL>
                      <a:noFill/>
                    </a:lnL>
                    <a:lnR>
                      <a:noFill/>
                    </a:lnR>
                    <a:lnT>
                      <a:noFill/>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1600" b="1" dirty="0">
                          <a:effectLst/>
                          <a:latin typeface="+mj-lt"/>
                        </a:rPr>
                        <a:t># samples</a:t>
                      </a:r>
                    </a:p>
                  </a:txBody>
                  <a:tcPr marL="6799" marR="6799" marT="6799" marB="6799" anchor="ctr">
                    <a:lnL>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21325693"/>
                  </a:ext>
                </a:extLst>
              </a:tr>
              <a:tr h="320040">
                <a:tc>
                  <a:txBody>
                    <a:bodyPr/>
                    <a:lstStyle/>
                    <a:p>
                      <a:pPr algn="l" fontAlgn="t"/>
                      <a:r>
                        <a:rPr lang="en-US" sz="1600" b="0" kern="1200" dirty="0">
                          <a:solidFill>
                            <a:schemeClr val="tx1"/>
                          </a:solidFill>
                          <a:effectLst/>
                          <a:latin typeface="+mj-lt"/>
                          <a:ea typeface="+mn-ea"/>
                          <a:cs typeface="+mn-cs"/>
                        </a:rPr>
                        <a:t>P50 DA037844 (Chen,</a:t>
                      </a:r>
                      <a:r>
                        <a:rPr lang="en-US" sz="1600" b="0" kern="1200" baseline="0" dirty="0">
                          <a:solidFill>
                            <a:schemeClr val="tx1"/>
                          </a:solidFill>
                          <a:effectLst/>
                          <a:latin typeface="+mj-lt"/>
                          <a:ea typeface="+mn-ea"/>
                          <a:cs typeface="+mn-cs"/>
                        </a:rPr>
                        <a:t> Palmer) </a:t>
                      </a:r>
                      <a:endParaRPr lang="en-US" sz="1600" b="0" dirty="0">
                        <a:effectLst/>
                        <a:latin typeface="+mj-lt"/>
                      </a:endParaRPr>
                    </a:p>
                  </a:txBody>
                  <a:tcPr marL="6799" marR="6799" marT="6799" marB="6799">
                    <a:lnL>
                      <a:noFill/>
                    </a:lnL>
                    <a:lnR>
                      <a:noFill/>
                    </a:lnR>
                    <a:lnT w="7620" cap="flat" cmpd="sng" algn="ctr">
                      <a:no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3F3F3"/>
                    </a:solidFill>
                  </a:tcPr>
                </a:tc>
                <a:tc>
                  <a:txBody>
                    <a:bodyPr/>
                    <a:lstStyle/>
                    <a:p>
                      <a:pPr algn="l" fontAlgn="t"/>
                      <a:r>
                        <a:rPr lang="en-US" sz="1600" b="0" dirty="0">
                          <a:effectLst/>
                          <a:latin typeface="+mj-lt"/>
                        </a:rPr>
                        <a:t>nucleus </a:t>
                      </a:r>
                      <a:r>
                        <a:rPr lang="en-US" sz="1600" b="0" dirty="0" err="1">
                          <a:effectLst/>
                          <a:latin typeface="+mj-lt"/>
                        </a:rPr>
                        <a:t>accumbens</a:t>
                      </a:r>
                      <a:r>
                        <a:rPr lang="en-US" sz="1600" b="0" dirty="0">
                          <a:effectLst/>
                          <a:latin typeface="+mj-lt"/>
                        </a:rPr>
                        <a:t> core</a:t>
                      </a:r>
                    </a:p>
                  </a:txBody>
                  <a:tcPr marL="6799" marR="6799" marT="6799" marB="6799">
                    <a:lnL>
                      <a:noFill/>
                    </a:lnL>
                    <a:lnR>
                      <a:noFill/>
                    </a:lnR>
                    <a:lnT w="7620" cap="flat" cmpd="sng" algn="ctr">
                      <a:no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3F3F3"/>
                    </a:solidFill>
                  </a:tcPr>
                </a:tc>
                <a:tc>
                  <a:txBody>
                    <a:bodyPr/>
                    <a:lstStyle/>
                    <a:p>
                      <a:pPr algn="ctr" fontAlgn="t"/>
                      <a:r>
                        <a:rPr lang="en-US" sz="1600" b="0" dirty="0">
                          <a:effectLst/>
                          <a:latin typeface="+mj-lt"/>
                        </a:rPr>
                        <a:t>88</a:t>
                      </a:r>
                    </a:p>
                  </a:txBody>
                  <a:tcPr marL="6799" marR="6799" marT="6799" marB="6799">
                    <a:lnL>
                      <a:noFill/>
                    </a:lnL>
                    <a:lnR>
                      <a:noFill/>
                    </a:lnR>
                    <a:lnT w="12700" cmpd="sng">
                      <a:noFill/>
                      <a:prstDash val="solid"/>
                    </a:lnT>
                    <a:lnB w="7620" cap="flat" cmpd="sng" algn="ctr">
                      <a:solidFill>
                        <a:srgbClr val="DDDDDD"/>
                      </a:solidFill>
                      <a:prstDash val="solid"/>
                      <a:round/>
                      <a:headEnd type="none" w="med" len="med"/>
                      <a:tailEnd type="none" w="med" len="med"/>
                    </a:lnB>
                    <a:solidFill>
                      <a:srgbClr val="F3F3F3"/>
                    </a:solidFill>
                  </a:tcPr>
                </a:tc>
                <a:extLst>
                  <a:ext uri="{0D108BD9-81ED-4DB2-BD59-A6C34878D82A}">
                    <a16:rowId xmlns:a16="http://schemas.microsoft.com/office/drawing/2014/main" val="2197163352"/>
                  </a:ext>
                </a:extLst>
              </a:tr>
              <a:tr h="320040">
                <a:tc>
                  <a:txBody>
                    <a:bodyPr/>
                    <a:lstStyle/>
                    <a:p>
                      <a:pPr algn="l" fontAlgn="t"/>
                      <a:r>
                        <a:rPr kumimoji="0" lang="en-US" sz="1600" b="0" i="0" u="none" strike="noStrike" kern="1200" cap="none" spc="0" normalizeH="0" baseline="0" noProof="0" dirty="0">
                          <a:ln>
                            <a:noFill/>
                          </a:ln>
                          <a:solidFill>
                            <a:prstClr val="black"/>
                          </a:solidFill>
                          <a:effectLst/>
                          <a:uLnTx/>
                          <a:uFillTx/>
                          <a:latin typeface="+mj-lt"/>
                          <a:ea typeface="+mn-ea"/>
                          <a:cs typeface="+mn-cs"/>
                        </a:rPr>
                        <a:t>P50 DA037844 (Chen, Palmer) </a:t>
                      </a:r>
                      <a:endParaRPr lang="en-US" sz="1600" b="0" dirty="0">
                        <a:effectLst/>
                        <a:latin typeface="+mj-lt"/>
                      </a:endParaRP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600" b="0" dirty="0">
                          <a:effectLst/>
                          <a:latin typeface="+mj-lt"/>
                        </a:rPr>
                        <a:t>lateral </a:t>
                      </a:r>
                      <a:r>
                        <a:rPr lang="en-US" sz="1600" b="0" dirty="0" err="1">
                          <a:effectLst/>
                          <a:latin typeface="+mj-lt"/>
                        </a:rPr>
                        <a:t>habenula</a:t>
                      </a:r>
                      <a:endParaRPr lang="en-US" sz="1600" b="0" dirty="0">
                        <a:effectLst/>
                        <a:latin typeface="+mj-lt"/>
                      </a:endParaRP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600" b="0" dirty="0">
                          <a:effectLst/>
                          <a:latin typeface="+mj-lt"/>
                        </a:rPr>
                        <a:t>88</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2723903931"/>
                  </a:ext>
                </a:extLst>
              </a:tr>
              <a:tr h="320040">
                <a:tc>
                  <a:txBody>
                    <a:bodyPr/>
                    <a:lstStyle/>
                    <a:p>
                      <a:pPr algn="l" fontAlgn="t"/>
                      <a:r>
                        <a:rPr kumimoji="0" lang="en-US" sz="1600" b="0" i="0" u="none" strike="noStrike" kern="1200" cap="none" spc="0" normalizeH="0" baseline="0" noProof="0" dirty="0">
                          <a:ln>
                            <a:noFill/>
                          </a:ln>
                          <a:solidFill>
                            <a:prstClr val="black"/>
                          </a:solidFill>
                          <a:effectLst/>
                          <a:uLnTx/>
                          <a:uFillTx/>
                          <a:latin typeface="+mj-lt"/>
                          <a:ea typeface="+mn-ea"/>
                          <a:cs typeface="+mn-cs"/>
                        </a:rPr>
                        <a:t>P50 DA037844 (Chen, Palmer) </a:t>
                      </a:r>
                      <a:endParaRPr lang="en-US" sz="1600" b="0" dirty="0">
                        <a:effectLst/>
                        <a:latin typeface="+mj-lt"/>
                      </a:endParaRP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600" b="0" dirty="0">
                          <a:effectLst/>
                          <a:latin typeface="+mj-lt"/>
                        </a:rPr>
                        <a:t>orbitofrontal cortex</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600" b="0" dirty="0">
                          <a:effectLst/>
                          <a:latin typeface="+mj-lt"/>
                        </a:rPr>
                        <a:t>88</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121323806"/>
                  </a:ext>
                </a:extLst>
              </a:tr>
              <a:tr h="320040">
                <a:tc>
                  <a:txBody>
                    <a:bodyPr/>
                    <a:lstStyle/>
                    <a:p>
                      <a:pPr algn="l" fontAlgn="t"/>
                      <a:r>
                        <a:rPr kumimoji="0" lang="en-US" sz="1600" b="0" i="0" u="none" strike="noStrike" kern="1200" cap="none" spc="0" normalizeH="0" baseline="0" noProof="0" dirty="0">
                          <a:ln>
                            <a:noFill/>
                          </a:ln>
                          <a:solidFill>
                            <a:prstClr val="black"/>
                          </a:solidFill>
                          <a:effectLst/>
                          <a:uLnTx/>
                          <a:uFillTx/>
                          <a:latin typeface="+mj-lt"/>
                          <a:ea typeface="+mn-ea"/>
                          <a:cs typeface="+mn-cs"/>
                        </a:rPr>
                        <a:t>P50 DA037844 (Chen, Palmer) </a:t>
                      </a:r>
                      <a:endParaRPr lang="en-US" sz="1600" b="0" dirty="0">
                        <a:effectLst/>
                        <a:latin typeface="+mj-lt"/>
                      </a:endParaRP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600" b="0" dirty="0" err="1">
                          <a:effectLst/>
                          <a:latin typeface="+mj-lt"/>
                        </a:rPr>
                        <a:t>infralimbic</a:t>
                      </a:r>
                      <a:r>
                        <a:rPr lang="en-US" sz="1600" b="0" dirty="0">
                          <a:effectLst/>
                          <a:latin typeface="+mj-lt"/>
                        </a:rPr>
                        <a:t> cortex</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600" b="0" dirty="0">
                          <a:effectLst/>
                          <a:latin typeface="+mj-lt"/>
                        </a:rPr>
                        <a:t>88</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123085826"/>
                  </a:ext>
                </a:extLst>
              </a:tr>
              <a:tr h="320040">
                <a:tc>
                  <a:txBody>
                    <a:bodyPr/>
                    <a:lstStyle/>
                    <a:p>
                      <a:pPr algn="l" fontAlgn="t"/>
                      <a:r>
                        <a:rPr kumimoji="0" lang="en-US" sz="1600" b="0" i="0" u="none" strike="noStrike" kern="1200" cap="none" spc="0" normalizeH="0" baseline="0" noProof="0" dirty="0">
                          <a:ln>
                            <a:noFill/>
                          </a:ln>
                          <a:solidFill>
                            <a:prstClr val="black"/>
                          </a:solidFill>
                          <a:effectLst/>
                          <a:uLnTx/>
                          <a:uFillTx/>
                          <a:latin typeface="+mj-lt"/>
                          <a:ea typeface="+mn-ea"/>
                          <a:cs typeface="+mn-cs"/>
                        </a:rPr>
                        <a:t>P50 DA037844 (Chen, Palmer) </a:t>
                      </a:r>
                      <a:endParaRPr lang="en-US" sz="1600" b="0" dirty="0">
                        <a:effectLst/>
                        <a:latin typeface="+mj-lt"/>
                      </a:endParaRP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600" b="0" dirty="0" err="1">
                          <a:effectLst/>
                          <a:latin typeface="+mj-lt"/>
                        </a:rPr>
                        <a:t>prelimbic</a:t>
                      </a:r>
                      <a:r>
                        <a:rPr lang="en-US" sz="1600" b="0" dirty="0">
                          <a:effectLst/>
                          <a:latin typeface="+mj-lt"/>
                        </a:rPr>
                        <a:t> cortex</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600" b="0" dirty="0">
                          <a:effectLst/>
                          <a:latin typeface="+mj-lt"/>
                        </a:rPr>
                        <a:t>88</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82684822"/>
                  </a:ext>
                </a:extLst>
              </a:tr>
              <a:tr h="320040">
                <a:tc>
                  <a:txBody>
                    <a:bodyPr/>
                    <a:lstStyle/>
                    <a:p>
                      <a:pPr algn="l" fontAlgn="t"/>
                      <a:r>
                        <a:rPr kumimoji="0" lang="en-US" sz="1600" b="0" i="0" u="none" strike="noStrike" kern="1200" cap="none" spc="0" normalizeH="0" baseline="0" noProof="0" dirty="0">
                          <a:ln>
                            <a:noFill/>
                          </a:ln>
                          <a:solidFill>
                            <a:prstClr val="black"/>
                          </a:solidFill>
                          <a:effectLst/>
                          <a:uLnTx/>
                          <a:uFillTx/>
                          <a:latin typeface="+mj-lt"/>
                          <a:ea typeface="+mn-ea"/>
                          <a:cs typeface="+mn-cs"/>
                        </a:rPr>
                        <a:t>P50 DA037844 (Chen, Palmer) </a:t>
                      </a:r>
                      <a:endParaRPr lang="en-US" sz="1600" b="0" dirty="0">
                        <a:effectLst/>
                        <a:latin typeface="+mj-lt"/>
                      </a:endParaRP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600" b="0" dirty="0">
                          <a:effectLst/>
                          <a:latin typeface="+mj-lt"/>
                        </a:rPr>
                        <a:t>posterior ventral tegmental area</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600" b="0" dirty="0">
                          <a:solidFill>
                            <a:srgbClr val="FF0000"/>
                          </a:solidFill>
                          <a:effectLst/>
                          <a:latin typeface="+mj-lt"/>
                        </a:rPr>
                        <a:t>100</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273780760"/>
                  </a:ext>
                </a:extLst>
              </a:tr>
              <a:tr h="320040">
                <a:tc>
                  <a:txBody>
                    <a:bodyPr/>
                    <a:lstStyle/>
                    <a:p>
                      <a:pPr algn="l" fontAlgn="t"/>
                      <a:r>
                        <a:rPr kumimoji="0" lang="en-US" sz="1600" b="0" i="0" u="none" strike="noStrike" kern="1200" cap="none" spc="0" normalizeH="0" baseline="0" noProof="0" dirty="0">
                          <a:ln>
                            <a:noFill/>
                          </a:ln>
                          <a:solidFill>
                            <a:prstClr val="black"/>
                          </a:solidFill>
                          <a:effectLst/>
                          <a:uLnTx/>
                          <a:uFillTx/>
                          <a:latin typeface="+mj-lt"/>
                          <a:ea typeface="+mn-ea"/>
                          <a:cs typeface="+mn-cs"/>
                        </a:rPr>
                        <a:t>P50 DA037844 (Chen, Palmer) </a:t>
                      </a:r>
                      <a:endParaRPr lang="en-US" sz="1600" b="0" dirty="0">
                        <a:effectLst/>
                        <a:latin typeface="+mj-lt"/>
                      </a:endParaRP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600" b="0" dirty="0">
                          <a:effectLst/>
                          <a:latin typeface="+mj-lt"/>
                        </a:rPr>
                        <a:t>medial </a:t>
                      </a:r>
                      <a:r>
                        <a:rPr lang="en-US" sz="1600" b="0" dirty="0" err="1">
                          <a:effectLst/>
                          <a:latin typeface="+mj-lt"/>
                        </a:rPr>
                        <a:t>habenula</a:t>
                      </a:r>
                      <a:endParaRPr lang="en-US" sz="1600" b="0" dirty="0">
                        <a:effectLst/>
                        <a:latin typeface="+mj-lt"/>
                      </a:endParaRP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600" b="0" dirty="0">
                          <a:solidFill>
                            <a:srgbClr val="FF0000"/>
                          </a:solidFill>
                          <a:effectLst/>
                          <a:latin typeface="+mj-lt"/>
                        </a:rPr>
                        <a:t>100</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870298232"/>
                  </a:ext>
                </a:extLst>
              </a:tr>
              <a:tr h="320040">
                <a:tc>
                  <a:txBody>
                    <a:bodyPr/>
                    <a:lstStyle/>
                    <a:p>
                      <a:pPr algn="l" fontAlgn="t"/>
                      <a:r>
                        <a:rPr kumimoji="0" lang="en-US" sz="1600" b="0" i="0" u="none" strike="noStrike" kern="1200" cap="none" spc="0" normalizeH="0" baseline="0" noProof="0" dirty="0">
                          <a:ln>
                            <a:noFill/>
                          </a:ln>
                          <a:solidFill>
                            <a:prstClr val="black"/>
                          </a:solidFill>
                          <a:effectLst/>
                          <a:uLnTx/>
                          <a:uFillTx/>
                          <a:latin typeface="+mj-lt"/>
                          <a:ea typeface="+mn-ea"/>
                          <a:cs typeface="+mn-cs"/>
                        </a:rPr>
                        <a:t>P50 DA037844 (Chen, Palmer) </a:t>
                      </a:r>
                      <a:endParaRPr lang="en-US" sz="1600" b="0" dirty="0">
                        <a:effectLst/>
                        <a:latin typeface="+mj-lt"/>
                      </a:endParaRP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600" b="0" dirty="0">
                          <a:effectLst/>
                          <a:latin typeface="+mj-lt"/>
                        </a:rPr>
                        <a:t>ventral hippocampus</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600" b="0" dirty="0">
                          <a:solidFill>
                            <a:srgbClr val="FF0000"/>
                          </a:solidFill>
                          <a:effectLst/>
                          <a:latin typeface="+mj-lt"/>
                        </a:rPr>
                        <a:t>100</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3254376743"/>
                  </a:ext>
                </a:extLst>
              </a:tr>
              <a:tr h="320040">
                <a:tc>
                  <a:txBody>
                    <a:bodyPr/>
                    <a:lstStyle/>
                    <a:p>
                      <a:pPr algn="l" fontAlgn="t"/>
                      <a:r>
                        <a:rPr kumimoji="0" lang="en-US" sz="1600" b="0" i="0" u="none" strike="noStrike" kern="1200" cap="none" spc="0" normalizeH="0" baseline="0" noProof="0" dirty="0">
                          <a:ln>
                            <a:noFill/>
                          </a:ln>
                          <a:solidFill>
                            <a:prstClr val="black"/>
                          </a:solidFill>
                          <a:effectLst/>
                          <a:uLnTx/>
                          <a:uFillTx/>
                          <a:latin typeface="+mj-lt"/>
                          <a:ea typeface="+mn-ea"/>
                          <a:cs typeface="+mn-cs"/>
                        </a:rPr>
                        <a:t>P50 DA037844 (Chen, Palmer) </a:t>
                      </a:r>
                      <a:endParaRPr lang="en-US" sz="1600" b="0" dirty="0">
                        <a:effectLst/>
                        <a:latin typeface="+mj-lt"/>
                      </a:endParaRP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600" b="0" dirty="0">
                          <a:effectLst/>
                          <a:latin typeface="+mj-lt"/>
                        </a:rPr>
                        <a:t>insular cortex</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600" b="0" dirty="0">
                          <a:solidFill>
                            <a:srgbClr val="FF0000"/>
                          </a:solidFill>
                          <a:effectLst/>
                          <a:latin typeface="+mj-lt"/>
                        </a:rPr>
                        <a:t>100</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168272229"/>
                  </a:ext>
                </a:extLst>
              </a:tr>
              <a:tr h="320040">
                <a:tc>
                  <a:txBody>
                    <a:bodyPr/>
                    <a:lstStyle/>
                    <a:p>
                      <a:pPr algn="l" fontAlgn="t"/>
                      <a:r>
                        <a:rPr kumimoji="0" lang="en-US" sz="1600" b="0" i="0" u="none" strike="noStrike" kern="1200" cap="none" spc="0" normalizeH="0" baseline="0" noProof="0" dirty="0">
                          <a:ln>
                            <a:noFill/>
                          </a:ln>
                          <a:solidFill>
                            <a:prstClr val="black"/>
                          </a:solidFill>
                          <a:effectLst/>
                          <a:uLnTx/>
                          <a:uFillTx/>
                          <a:latin typeface="+mj-lt"/>
                          <a:ea typeface="+mn-ea"/>
                          <a:cs typeface="+mn-cs"/>
                        </a:rPr>
                        <a:t>P50 DA037844 (Chen, Palmer) </a:t>
                      </a:r>
                      <a:endParaRPr lang="en-US" sz="1600" b="0" dirty="0">
                        <a:effectLst/>
                        <a:latin typeface="+mj-lt"/>
                      </a:endParaRP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600" b="0" dirty="0">
                          <a:effectLst/>
                          <a:latin typeface="+mj-lt"/>
                        </a:rPr>
                        <a:t>lateral hypothalamus</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600" b="0" dirty="0">
                          <a:solidFill>
                            <a:srgbClr val="FF0000"/>
                          </a:solidFill>
                          <a:effectLst/>
                          <a:latin typeface="+mj-lt"/>
                        </a:rPr>
                        <a:t>100</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2870424155"/>
                  </a:ext>
                </a:extLst>
              </a:tr>
              <a:tr h="320040">
                <a:tc>
                  <a:txBody>
                    <a:bodyPr/>
                    <a:lstStyle/>
                    <a:p>
                      <a:pPr algn="l" fontAlgn="t"/>
                      <a:r>
                        <a:rPr lang="en-US" sz="1600" b="0" dirty="0">
                          <a:effectLst/>
                          <a:latin typeface="+mj-lt"/>
                        </a:rPr>
                        <a:t>U01 DA050239 (Telese)</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600" b="0" dirty="0">
                          <a:effectLst/>
                          <a:latin typeface="+mj-lt"/>
                        </a:rPr>
                        <a:t>nucleus </a:t>
                      </a:r>
                      <a:r>
                        <a:rPr lang="en-US" sz="1600" b="0" dirty="0" err="1">
                          <a:effectLst/>
                          <a:latin typeface="+mj-lt"/>
                        </a:rPr>
                        <a:t>accumbens</a:t>
                      </a:r>
                      <a:endParaRPr lang="en-US" sz="1600" b="0" dirty="0">
                        <a:effectLst/>
                        <a:latin typeface="+mj-lt"/>
                      </a:endParaRP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600" b="0" dirty="0">
                          <a:solidFill>
                            <a:srgbClr val="FF0000"/>
                          </a:solidFill>
                          <a:effectLst/>
                          <a:latin typeface="+mj-lt"/>
                        </a:rPr>
                        <a:t>100</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971888112"/>
                  </a:ext>
                </a:extLst>
              </a:tr>
              <a:tr h="320040">
                <a:tc>
                  <a:txBody>
                    <a:bodyPr/>
                    <a:lstStyle/>
                    <a:p>
                      <a:pPr algn="l" fontAlgn="t"/>
                      <a:r>
                        <a:rPr lang="en-US" sz="1600" b="0" dirty="0">
                          <a:effectLst/>
                          <a:latin typeface="+mj-lt"/>
                        </a:rPr>
                        <a:t>R01 EY021200</a:t>
                      </a:r>
                      <a:r>
                        <a:rPr lang="en-US" sz="1600" b="0" baseline="0" dirty="0">
                          <a:effectLst/>
                          <a:latin typeface="+mj-lt"/>
                        </a:rPr>
                        <a:t> (</a:t>
                      </a:r>
                      <a:r>
                        <a:rPr lang="en-US" sz="1600" b="0" baseline="0" dirty="0" err="1">
                          <a:effectLst/>
                          <a:latin typeface="+mj-lt"/>
                        </a:rPr>
                        <a:t>Jablonsky</a:t>
                      </a:r>
                      <a:r>
                        <a:rPr lang="en-US" sz="1600" b="0" baseline="0" dirty="0">
                          <a:effectLst/>
                          <a:latin typeface="+mj-lt"/>
                        </a:rPr>
                        <a:t>)</a:t>
                      </a:r>
                      <a:endParaRPr lang="en-US" sz="1600" b="0" dirty="0">
                        <a:effectLst/>
                        <a:latin typeface="+mj-lt"/>
                      </a:endParaRP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600" b="0" dirty="0">
                          <a:effectLst/>
                          <a:latin typeface="+mj-lt"/>
                        </a:rPr>
                        <a:t>Eye</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600" b="0" dirty="0">
                          <a:effectLst/>
                          <a:latin typeface="+mj-lt"/>
                        </a:rPr>
                        <a:t>50</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571387786"/>
                  </a:ext>
                </a:extLst>
              </a:tr>
              <a:tr h="320040">
                <a:tc>
                  <a:txBody>
                    <a:bodyPr/>
                    <a:lstStyle/>
                    <a:p>
                      <a:pPr algn="l" fontAlgn="t">
                        <a:spcBef>
                          <a:spcPts val="0"/>
                        </a:spcBef>
                      </a:pPr>
                      <a:r>
                        <a:rPr kumimoji="0" lang="en-US" sz="1600" b="0" i="0" u="none" strike="noStrike" kern="1200" cap="none" spc="0" normalizeH="0" baseline="0" noProof="0" dirty="0">
                          <a:ln>
                            <a:noFill/>
                          </a:ln>
                          <a:solidFill>
                            <a:prstClr val="black"/>
                          </a:solidFill>
                          <a:effectLst/>
                          <a:uLnTx/>
                          <a:uFillTx/>
                          <a:latin typeface="+mj-lt"/>
                          <a:ea typeface="+mn-ea"/>
                          <a:cs typeface="+mn-cs"/>
                        </a:rPr>
                        <a:t>P50 DA037844 (Chen, Telese, Palmer) </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t">
                        <a:spcBef>
                          <a:spcPts val="0"/>
                        </a:spcBef>
                      </a:pPr>
                      <a:r>
                        <a:rPr lang="en-US" sz="1600" b="0" dirty="0">
                          <a:effectLst/>
                          <a:latin typeface="+mj-lt"/>
                        </a:rPr>
                        <a:t>Half brain (sagittal)</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spcBef>
                          <a:spcPts val="0"/>
                        </a:spcBef>
                      </a:pPr>
                      <a:r>
                        <a:rPr lang="en-US" sz="1600" b="0" dirty="0">
                          <a:effectLst/>
                          <a:latin typeface="+mj-lt"/>
                        </a:rPr>
                        <a:t>350</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216114636"/>
                  </a:ext>
                </a:extLst>
              </a:tr>
              <a:tr h="320040">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j-lt"/>
                          <a:ea typeface="+mn-ea"/>
                          <a:cs typeface="+mn-cs"/>
                        </a:rPr>
                        <a:t>U01DA046077 (Mitchell, Hitzemann)</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t">
                        <a:spcBef>
                          <a:spcPts val="0"/>
                        </a:spcBef>
                      </a:pPr>
                      <a:r>
                        <a:rPr lang="en-US" sz="1600" b="0" dirty="0">
                          <a:effectLst/>
                          <a:latin typeface="+mj-lt"/>
                        </a:rPr>
                        <a:t>Basolateral amygdala</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spcBef>
                          <a:spcPts val="0"/>
                        </a:spcBef>
                      </a:pPr>
                      <a:r>
                        <a:rPr lang="en-US" sz="1600" b="0" dirty="0">
                          <a:effectLst/>
                          <a:latin typeface="+mj-lt"/>
                        </a:rPr>
                        <a:t>200</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687961620"/>
                  </a:ext>
                </a:extLst>
              </a:tr>
              <a:tr h="320040">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j-lt"/>
                          <a:ea typeface="+mn-ea"/>
                          <a:cs typeface="+mn-cs"/>
                        </a:rPr>
                        <a:t>U01DA046077 (Mitchell, Hitzemann)</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t">
                        <a:spcBef>
                          <a:spcPts val="0"/>
                        </a:spcBef>
                      </a:pPr>
                      <a:r>
                        <a:rPr lang="en-US" sz="1600" b="0" dirty="0" err="1">
                          <a:effectLst/>
                          <a:latin typeface="+mj-lt"/>
                        </a:rPr>
                        <a:t>Prelimbic</a:t>
                      </a:r>
                      <a:r>
                        <a:rPr lang="en-US" sz="1600" b="0" dirty="0">
                          <a:effectLst/>
                          <a:latin typeface="+mj-lt"/>
                        </a:rPr>
                        <a:t> cortex</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spcBef>
                          <a:spcPts val="0"/>
                        </a:spcBef>
                      </a:pPr>
                      <a:r>
                        <a:rPr lang="en-US" sz="1600" b="0" dirty="0">
                          <a:effectLst/>
                          <a:latin typeface="+mj-lt"/>
                        </a:rPr>
                        <a:t>200</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82201368"/>
                  </a:ext>
                </a:extLst>
              </a:tr>
              <a:tr h="320040">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j-lt"/>
                          <a:ea typeface="+mn-ea"/>
                          <a:cs typeface="+mn-cs"/>
                        </a:rPr>
                        <a:t>U01DA044468 (Jhou)</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t">
                        <a:spcBef>
                          <a:spcPts val="0"/>
                        </a:spcBef>
                      </a:pPr>
                      <a:r>
                        <a:rPr lang="en-US" sz="1600" b="0" dirty="0">
                          <a:effectLst/>
                          <a:latin typeface="+mj-lt"/>
                        </a:rPr>
                        <a:t> </a:t>
                      </a:r>
                      <a:r>
                        <a:rPr lang="en-US" sz="1600" b="0" dirty="0" err="1">
                          <a:effectLst/>
                          <a:latin typeface="+mj-lt"/>
                        </a:rPr>
                        <a:t>rostromedial</a:t>
                      </a:r>
                      <a:r>
                        <a:rPr lang="en-US" sz="1600" b="0" dirty="0">
                          <a:effectLst/>
                          <a:latin typeface="+mj-lt"/>
                        </a:rPr>
                        <a:t> tegmental nucleus</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spcBef>
                          <a:spcPts val="0"/>
                        </a:spcBef>
                      </a:pPr>
                      <a:r>
                        <a:rPr lang="en-US" sz="1600" b="0" dirty="0">
                          <a:effectLst/>
                          <a:latin typeface="+mj-lt"/>
                        </a:rPr>
                        <a:t>80</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870533211"/>
                  </a:ext>
                </a:extLst>
              </a:tr>
              <a:tr h="320040">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j-lt"/>
                          <a:ea typeface="+mn-ea"/>
                          <a:cs typeface="+mn-cs"/>
                        </a:rPr>
                        <a:t>U01DA044468 (Jhou)</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mj-lt"/>
                          <a:ea typeface="+mn-ea"/>
                          <a:cs typeface="+mn-cs"/>
                        </a:rPr>
                        <a:t> </a:t>
                      </a:r>
                      <a:r>
                        <a:rPr lang="en-US" sz="1600" b="0" kern="1200" dirty="0" err="1">
                          <a:solidFill>
                            <a:schemeClr val="tx1"/>
                          </a:solidFill>
                          <a:effectLst/>
                          <a:latin typeface="+mj-lt"/>
                          <a:ea typeface="+mn-ea"/>
                          <a:cs typeface="+mn-cs"/>
                        </a:rPr>
                        <a:t>rostromedial</a:t>
                      </a:r>
                      <a:r>
                        <a:rPr lang="en-US" sz="1600" b="0" kern="1200" dirty="0">
                          <a:solidFill>
                            <a:schemeClr val="tx1"/>
                          </a:solidFill>
                          <a:effectLst/>
                          <a:latin typeface="+mj-lt"/>
                          <a:ea typeface="+mn-ea"/>
                          <a:cs typeface="+mn-cs"/>
                        </a:rPr>
                        <a:t> tegmental nucleus</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spcBef>
                          <a:spcPts val="0"/>
                        </a:spcBef>
                      </a:pPr>
                      <a:r>
                        <a:rPr lang="en-US" sz="1600" b="0" dirty="0">
                          <a:effectLst/>
                          <a:latin typeface="+mj-lt"/>
                        </a:rPr>
                        <a:t>80</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892992661"/>
                  </a:ext>
                </a:extLst>
              </a:tr>
              <a:tr h="320040">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j-lt"/>
                          <a:ea typeface="+mn-ea"/>
                          <a:cs typeface="+mn-cs"/>
                        </a:rPr>
                        <a:t>U01DA044468 (Jhou)</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mj-lt"/>
                          <a:ea typeface="+mn-ea"/>
                          <a:cs typeface="+mn-cs"/>
                        </a:rPr>
                        <a:t> </a:t>
                      </a:r>
                      <a:r>
                        <a:rPr lang="en-US" sz="1600" b="0" kern="1200" dirty="0" err="1">
                          <a:solidFill>
                            <a:schemeClr val="tx1"/>
                          </a:solidFill>
                          <a:effectLst/>
                          <a:latin typeface="+mj-lt"/>
                          <a:ea typeface="+mn-ea"/>
                          <a:cs typeface="+mn-cs"/>
                        </a:rPr>
                        <a:t>rostromedial</a:t>
                      </a:r>
                      <a:r>
                        <a:rPr lang="en-US" sz="1600" b="0" kern="1200" dirty="0">
                          <a:solidFill>
                            <a:schemeClr val="tx1"/>
                          </a:solidFill>
                          <a:effectLst/>
                          <a:latin typeface="+mj-lt"/>
                          <a:ea typeface="+mn-ea"/>
                          <a:cs typeface="+mn-cs"/>
                        </a:rPr>
                        <a:t> tegmental nucleus</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spcBef>
                          <a:spcPts val="0"/>
                        </a:spcBef>
                      </a:pPr>
                      <a:r>
                        <a:rPr lang="en-US" sz="1600" b="0" dirty="0">
                          <a:effectLst/>
                          <a:latin typeface="+mj-lt"/>
                        </a:rPr>
                        <a:t>80</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596034989"/>
                  </a:ext>
                </a:extLst>
              </a:tr>
              <a:tr h="320040">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j-lt"/>
                          <a:ea typeface="+mn-ea"/>
                          <a:cs typeface="+mn-cs"/>
                        </a:rPr>
                        <a:t>U01DA044468 (Jhou)</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mj-lt"/>
                          <a:ea typeface="+mn-ea"/>
                          <a:cs typeface="+mn-cs"/>
                        </a:rPr>
                        <a:t> </a:t>
                      </a:r>
                      <a:r>
                        <a:rPr lang="en-US" sz="1600" b="0" kern="1200" dirty="0" err="1">
                          <a:solidFill>
                            <a:schemeClr val="tx1"/>
                          </a:solidFill>
                          <a:effectLst/>
                          <a:latin typeface="+mj-lt"/>
                          <a:ea typeface="+mn-ea"/>
                          <a:cs typeface="+mn-cs"/>
                        </a:rPr>
                        <a:t>rostromedial</a:t>
                      </a:r>
                      <a:r>
                        <a:rPr lang="en-US" sz="1600" b="0" kern="1200" dirty="0">
                          <a:solidFill>
                            <a:schemeClr val="tx1"/>
                          </a:solidFill>
                          <a:effectLst/>
                          <a:latin typeface="+mj-lt"/>
                          <a:ea typeface="+mn-ea"/>
                          <a:cs typeface="+mn-cs"/>
                        </a:rPr>
                        <a:t> tegmental nucleus</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600" b="0" dirty="0">
                          <a:effectLst/>
                          <a:latin typeface="+mj-lt"/>
                        </a:rPr>
                        <a:t>80</a:t>
                      </a:r>
                    </a:p>
                  </a:txBody>
                  <a:tcPr marL="6799" marR="6799" marT="6799" marB="6799">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613821875"/>
                  </a:ext>
                </a:extLst>
              </a:tr>
            </a:tbl>
          </a:graphicData>
        </a:graphic>
      </p:graphicFrame>
    </p:spTree>
    <p:extLst>
      <p:ext uri="{BB962C8B-B14F-4D97-AF65-F5344CB8AC3E}">
        <p14:creationId xmlns:p14="http://schemas.microsoft.com/office/powerpoint/2010/main" val="4058202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1" y="1600201"/>
            <a:ext cx="7471817" cy="3708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905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BC91-4EEE-4429-9C5C-25488390BEAA}"/>
              </a:ext>
            </a:extLst>
          </p:cNvPr>
          <p:cNvSpPr>
            <a:spLocks noGrp="1"/>
          </p:cNvSpPr>
          <p:nvPr>
            <p:ph type="title"/>
          </p:nvPr>
        </p:nvSpPr>
        <p:spPr>
          <a:xfrm>
            <a:off x="400049" y="7211"/>
            <a:ext cx="11391900" cy="1325563"/>
          </a:xfrm>
        </p:spPr>
        <p:txBody>
          <a:bodyPr>
            <a:normAutofit/>
          </a:bodyPr>
          <a:lstStyle/>
          <a:p>
            <a:pPr algn="ctr"/>
            <a:r>
              <a:rPr lang="en-US" sz="4000" dirty="0">
                <a:cs typeface="Arial" panose="020B0604020202020204" pitchFamily="34" charset="0"/>
              </a:rPr>
              <a:t>The Genetic Basis of Opioid Dependence Vulnerability in a Rodent Model (</a:t>
            </a:r>
            <a:r>
              <a:rPr lang="en-US" sz="4000" dirty="0"/>
              <a:t>U01DA045300; Kalivas)</a:t>
            </a:r>
            <a:endParaRPr lang="en-US" sz="4000" dirty="0">
              <a:cs typeface="Arial" panose="020B0604020202020204" pitchFamily="34" charset="0"/>
            </a:endParaRPr>
          </a:p>
        </p:txBody>
      </p:sp>
      <p:pic>
        <p:nvPicPr>
          <p:cNvPr id="5" name="Picture 4" descr="A screenshot of a cell phone screen with text&#10;&#10;Description automatically generated">
            <a:extLst>
              <a:ext uri="{FF2B5EF4-FFF2-40B4-BE49-F238E27FC236}">
                <a16:creationId xmlns:a16="http://schemas.microsoft.com/office/drawing/2014/main" id="{195286BF-6C85-4A63-AE6A-48E140710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997" y="1728661"/>
            <a:ext cx="9516177" cy="4907089"/>
          </a:xfrm>
          <a:prstGeom prst="rect">
            <a:avLst/>
          </a:prstGeom>
        </p:spPr>
      </p:pic>
      <p:grpSp>
        <p:nvGrpSpPr>
          <p:cNvPr id="4" name="Group 3">
            <a:extLst>
              <a:ext uri="{FF2B5EF4-FFF2-40B4-BE49-F238E27FC236}">
                <a16:creationId xmlns:a16="http://schemas.microsoft.com/office/drawing/2014/main" id="{4207A275-A77F-9A4D-A258-7E36A8EF41B3}"/>
              </a:ext>
            </a:extLst>
          </p:cNvPr>
          <p:cNvGrpSpPr/>
          <p:nvPr/>
        </p:nvGrpSpPr>
        <p:grpSpPr>
          <a:xfrm>
            <a:off x="2055586" y="1700817"/>
            <a:ext cx="8699503" cy="4962778"/>
            <a:chOff x="1206500" y="1557942"/>
            <a:chExt cx="8699503" cy="4962778"/>
          </a:xfrm>
        </p:grpSpPr>
        <p:sp>
          <p:nvSpPr>
            <p:cNvPr id="3" name="Rounded Rectangle 2">
              <a:extLst>
                <a:ext uri="{FF2B5EF4-FFF2-40B4-BE49-F238E27FC236}">
                  <a16:creationId xmlns:a16="http://schemas.microsoft.com/office/drawing/2014/main" id="{D97F5919-32B5-0542-B93B-5E419E512A01}"/>
                </a:ext>
              </a:extLst>
            </p:cNvPr>
            <p:cNvSpPr/>
            <p:nvPr/>
          </p:nvSpPr>
          <p:spPr>
            <a:xfrm>
              <a:off x="1206500" y="1585786"/>
              <a:ext cx="2311400" cy="1271714"/>
            </a:xfrm>
            <a:prstGeom prst="roundRect">
              <a:avLst/>
            </a:prstGeom>
            <a:solidFill>
              <a:srgbClr val="4472C4">
                <a:alpha val="12157"/>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EB36DF91-6ED3-044C-AB3F-B7E0A23D8778}"/>
                </a:ext>
              </a:extLst>
            </p:cNvPr>
            <p:cNvSpPr/>
            <p:nvPr/>
          </p:nvSpPr>
          <p:spPr>
            <a:xfrm>
              <a:off x="7442201" y="1557942"/>
              <a:ext cx="2463802" cy="1689226"/>
            </a:xfrm>
            <a:prstGeom prst="roundRect">
              <a:avLst/>
            </a:prstGeom>
            <a:solidFill>
              <a:srgbClr val="4472C4">
                <a:alpha val="12157"/>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43F444F7-B671-2642-B5B0-D9DAFDDE41C6}"/>
                </a:ext>
              </a:extLst>
            </p:cNvPr>
            <p:cNvSpPr/>
            <p:nvPr/>
          </p:nvSpPr>
          <p:spPr>
            <a:xfrm>
              <a:off x="4038600" y="5943600"/>
              <a:ext cx="4762500" cy="577120"/>
            </a:xfrm>
            <a:prstGeom prst="roundRect">
              <a:avLst/>
            </a:prstGeom>
            <a:solidFill>
              <a:srgbClr val="4472C4">
                <a:alpha val="12157"/>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47098B0B-457D-554C-86EB-9DC24668D6A8}"/>
              </a:ext>
            </a:extLst>
          </p:cNvPr>
          <p:cNvGrpSpPr/>
          <p:nvPr/>
        </p:nvGrpSpPr>
        <p:grpSpPr>
          <a:xfrm>
            <a:off x="5255986" y="1700816"/>
            <a:ext cx="6775314" cy="1109059"/>
            <a:chOff x="4406900" y="1557941"/>
            <a:chExt cx="6775314" cy="1109059"/>
          </a:xfrm>
        </p:grpSpPr>
        <p:sp>
          <p:nvSpPr>
            <p:cNvPr id="8" name="Rounded Rectangle 7">
              <a:extLst>
                <a:ext uri="{FF2B5EF4-FFF2-40B4-BE49-F238E27FC236}">
                  <a16:creationId xmlns:a16="http://schemas.microsoft.com/office/drawing/2014/main" id="{8CC7BCCB-5F66-D74E-A8B6-71F324DCD37E}"/>
                </a:ext>
              </a:extLst>
            </p:cNvPr>
            <p:cNvSpPr/>
            <p:nvPr/>
          </p:nvSpPr>
          <p:spPr>
            <a:xfrm>
              <a:off x="4406900" y="1585786"/>
              <a:ext cx="791544" cy="1081214"/>
            </a:xfrm>
            <a:prstGeom prst="roundRect">
              <a:avLst/>
            </a:prstGeom>
            <a:solidFill>
              <a:schemeClr val="accent6">
                <a:alpha val="12157"/>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C208A83-8B04-574E-B99D-584F9FFECC53}"/>
                </a:ext>
              </a:extLst>
            </p:cNvPr>
            <p:cNvSpPr/>
            <p:nvPr/>
          </p:nvSpPr>
          <p:spPr>
            <a:xfrm>
              <a:off x="10390670" y="1557941"/>
              <a:ext cx="791544" cy="1081214"/>
            </a:xfrm>
            <a:prstGeom prst="roundRect">
              <a:avLst/>
            </a:prstGeom>
            <a:solidFill>
              <a:schemeClr val="accent6">
                <a:alpha val="12157"/>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ounded Rectangle 10">
            <a:extLst>
              <a:ext uri="{FF2B5EF4-FFF2-40B4-BE49-F238E27FC236}">
                <a16:creationId xmlns:a16="http://schemas.microsoft.com/office/drawing/2014/main" id="{E5B3B678-4EDC-4348-AD90-6E59BCFF7D58}"/>
              </a:ext>
            </a:extLst>
          </p:cNvPr>
          <p:cNvSpPr/>
          <p:nvPr/>
        </p:nvSpPr>
        <p:spPr>
          <a:xfrm>
            <a:off x="1867426" y="3773360"/>
            <a:ext cx="10068760" cy="2285269"/>
          </a:xfrm>
          <a:prstGeom prst="roundRect">
            <a:avLst/>
          </a:prstGeom>
          <a:solidFill>
            <a:schemeClr val="accent4">
              <a:lumMod val="75000"/>
              <a:alpha val="12157"/>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C57F34A-2760-C44D-AAA1-462E93D6D4AA}"/>
              </a:ext>
            </a:extLst>
          </p:cNvPr>
          <p:cNvGrpSpPr/>
          <p:nvPr/>
        </p:nvGrpSpPr>
        <p:grpSpPr>
          <a:xfrm>
            <a:off x="3801971" y="1728661"/>
            <a:ext cx="7029317" cy="3316414"/>
            <a:chOff x="2952885" y="1585786"/>
            <a:chExt cx="7029317" cy="3316414"/>
          </a:xfrm>
        </p:grpSpPr>
        <p:sp>
          <p:nvSpPr>
            <p:cNvPr id="12" name="Rounded Rectangle 11">
              <a:extLst>
                <a:ext uri="{FF2B5EF4-FFF2-40B4-BE49-F238E27FC236}">
                  <a16:creationId xmlns:a16="http://schemas.microsoft.com/office/drawing/2014/main" id="{8EEC83E7-7D9A-B346-A1FB-7B1E45922B69}"/>
                </a:ext>
              </a:extLst>
            </p:cNvPr>
            <p:cNvSpPr/>
            <p:nvPr/>
          </p:nvSpPr>
          <p:spPr>
            <a:xfrm>
              <a:off x="2952885" y="1585786"/>
              <a:ext cx="791544" cy="1081214"/>
            </a:xfrm>
            <a:prstGeom prst="roundRect">
              <a:avLst/>
            </a:prstGeom>
            <a:solidFill>
              <a:schemeClr val="accent6">
                <a:alpha val="12157"/>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B3FE2DF9-1853-164C-9421-B49E6A62EDEB}"/>
                </a:ext>
              </a:extLst>
            </p:cNvPr>
            <p:cNvSpPr/>
            <p:nvPr/>
          </p:nvSpPr>
          <p:spPr>
            <a:xfrm>
              <a:off x="5530985" y="3820986"/>
              <a:ext cx="791544" cy="1081214"/>
            </a:xfrm>
            <a:prstGeom prst="roundRect">
              <a:avLst/>
            </a:prstGeom>
            <a:solidFill>
              <a:schemeClr val="accent6">
                <a:alpha val="12157"/>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0E387C28-FEC5-0541-B50B-C42CD6C72678}"/>
                </a:ext>
              </a:extLst>
            </p:cNvPr>
            <p:cNvSpPr/>
            <p:nvPr/>
          </p:nvSpPr>
          <p:spPr>
            <a:xfrm>
              <a:off x="9190658" y="1585786"/>
              <a:ext cx="791544" cy="1081214"/>
            </a:xfrm>
            <a:prstGeom prst="roundRect">
              <a:avLst/>
            </a:prstGeom>
            <a:solidFill>
              <a:schemeClr val="accent6">
                <a:alpha val="12157"/>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ounded Rectangle 15">
            <a:extLst>
              <a:ext uri="{FF2B5EF4-FFF2-40B4-BE49-F238E27FC236}">
                <a16:creationId xmlns:a16="http://schemas.microsoft.com/office/drawing/2014/main" id="{A9D65D83-EFAE-DD45-8745-EDD35B7B759F}"/>
              </a:ext>
            </a:extLst>
          </p:cNvPr>
          <p:cNvSpPr/>
          <p:nvPr/>
        </p:nvSpPr>
        <p:spPr>
          <a:xfrm>
            <a:off x="3801971" y="4333875"/>
            <a:ext cx="1200015" cy="1536700"/>
          </a:xfrm>
          <a:prstGeom prst="roundRect">
            <a:avLst/>
          </a:prstGeom>
          <a:solidFill>
            <a:schemeClr val="accent4">
              <a:lumMod val="75000"/>
              <a:alpha val="12157"/>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0F68BB7F-30B1-1446-A0BB-383C54D7C99D}"/>
              </a:ext>
            </a:extLst>
          </p:cNvPr>
          <p:cNvSpPr/>
          <p:nvPr/>
        </p:nvSpPr>
        <p:spPr>
          <a:xfrm>
            <a:off x="6726011" y="4276725"/>
            <a:ext cx="2657475" cy="1781904"/>
          </a:xfrm>
          <a:prstGeom prst="roundRect">
            <a:avLst/>
          </a:prstGeom>
          <a:solidFill>
            <a:schemeClr val="accent4">
              <a:lumMod val="75000"/>
              <a:alpha val="12157"/>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B18DF1CD-D7E9-0545-A39D-95884DAD3BC5}"/>
              </a:ext>
            </a:extLst>
          </p:cNvPr>
          <p:cNvSpPr/>
          <p:nvPr/>
        </p:nvSpPr>
        <p:spPr>
          <a:xfrm>
            <a:off x="9383487" y="4219575"/>
            <a:ext cx="1066800" cy="979388"/>
          </a:xfrm>
          <a:prstGeom prst="roundRect">
            <a:avLst/>
          </a:prstGeom>
          <a:solidFill>
            <a:schemeClr val="accent4">
              <a:lumMod val="75000"/>
              <a:alpha val="12157"/>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4585C8FB-F990-174A-87B9-F37DD90C6BD2}"/>
              </a:ext>
            </a:extLst>
          </p:cNvPr>
          <p:cNvSpPr/>
          <p:nvPr/>
        </p:nvSpPr>
        <p:spPr>
          <a:xfrm>
            <a:off x="10383612" y="4251455"/>
            <a:ext cx="1319562" cy="1781904"/>
          </a:xfrm>
          <a:prstGeom prst="roundRect">
            <a:avLst/>
          </a:prstGeom>
          <a:solidFill>
            <a:schemeClr val="accent4">
              <a:lumMod val="75000"/>
              <a:alpha val="12157"/>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0DE216D1-834C-F44A-9ED1-9D53E6E3C2CB}"/>
              </a:ext>
            </a:extLst>
          </p:cNvPr>
          <p:cNvSpPr/>
          <p:nvPr/>
        </p:nvSpPr>
        <p:spPr>
          <a:xfrm>
            <a:off x="2019826" y="3773360"/>
            <a:ext cx="5052260" cy="1641729"/>
          </a:xfrm>
          <a:prstGeom prst="roundRect">
            <a:avLst/>
          </a:prstGeom>
          <a:solidFill>
            <a:schemeClr val="accent4">
              <a:lumMod val="75000"/>
              <a:alpha val="12157"/>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7C44B73-7945-1444-8153-2F751F59DF0B}"/>
              </a:ext>
            </a:extLst>
          </p:cNvPr>
          <p:cNvSpPr txBox="1"/>
          <p:nvPr/>
        </p:nvSpPr>
        <p:spPr>
          <a:xfrm>
            <a:off x="9344436" y="4860409"/>
            <a:ext cx="1151277" cy="338554"/>
          </a:xfrm>
          <a:prstGeom prst="rect">
            <a:avLst/>
          </a:prstGeom>
          <a:noFill/>
        </p:spPr>
        <p:txBody>
          <a:bodyPr wrap="none" rtlCol="0">
            <a:spAutoFit/>
          </a:bodyPr>
          <a:lstStyle/>
          <a:p>
            <a:r>
              <a:rPr lang="en-US" sz="1600" dirty="0"/>
              <a:t>(Refraining)</a:t>
            </a: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0511" b="20010"/>
          <a:stretch/>
        </p:blipFill>
        <p:spPr>
          <a:xfrm>
            <a:off x="83126" y="2342911"/>
            <a:ext cx="1544123" cy="1430450"/>
          </a:xfrm>
          <a:prstGeom prst="rect">
            <a:avLst/>
          </a:prstGeom>
        </p:spPr>
      </p:pic>
      <p:sp>
        <p:nvSpPr>
          <p:cNvPr id="23" name="TextBox 22"/>
          <p:cNvSpPr txBox="1"/>
          <p:nvPr/>
        </p:nvSpPr>
        <p:spPr>
          <a:xfrm>
            <a:off x="283029" y="3788226"/>
            <a:ext cx="1071832" cy="369332"/>
          </a:xfrm>
          <a:prstGeom prst="rect">
            <a:avLst/>
          </a:prstGeom>
          <a:noFill/>
        </p:spPr>
        <p:txBody>
          <a:bodyPr wrap="none" rtlCol="0">
            <a:spAutoFit/>
          </a:bodyPr>
          <a:lstStyle/>
          <a:p>
            <a:r>
              <a:rPr lang="en-US" dirty="0"/>
              <a:t>The team</a:t>
            </a:r>
          </a:p>
        </p:txBody>
      </p:sp>
    </p:spTree>
    <p:extLst>
      <p:ext uri="{BB962C8B-B14F-4D97-AF65-F5344CB8AC3E}">
        <p14:creationId xmlns:p14="http://schemas.microsoft.com/office/powerpoint/2010/main" val="299400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9"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1" nodeType="clickEffect">
                                  <p:stCondLst>
                                    <p:cond delay="0"/>
                                  </p:stCondLst>
                                  <p:childTnLst>
                                    <p:animEffect transition="out" filter="dissolv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par>
                                <p:cTn id="29" presetID="9"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grpId="1" nodeType="clickEffect">
                                  <p:stCondLst>
                                    <p:cond delay="0"/>
                                  </p:stCondLst>
                                  <p:childTnLst>
                                    <p:animEffect transition="out" filter="dissolv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9"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grpId="1" nodeType="clickEffect">
                                  <p:stCondLst>
                                    <p:cond delay="0"/>
                                  </p:stCondLst>
                                  <p:childTnLst>
                                    <p:animEffect transition="out" filter="dissolv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9"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9"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grpId="1" nodeType="clickEffect">
                                  <p:stCondLst>
                                    <p:cond delay="0"/>
                                  </p:stCondLst>
                                  <p:childTnLst>
                                    <p:animEffect transition="out" filter="dissolv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9"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dissolv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nodeType="clickEffect">
                                  <p:stCondLst>
                                    <p:cond delay="0"/>
                                  </p:stCondLst>
                                  <p:childTnLst>
                                    <p:animEffect transition="out" filter="dissolv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9"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dissolve">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465" y="365125"/>
            <a:ext cx="11425083" cy="1325563"/>
          </a:xfrm>
        </p:spPr>
        <p:txBody>
          <a:bodyPr>
            <a:normAutofit/>
          </a:bodyPr>
          <a:lstStyle/>
          <a:p>
            <a:pPr algn="ctr"/>
            <a:r>
              <a:rPr lang="en-US" sz="3600" dirty="0"/>
              <a:t>Identification of Genetic Variants that Contribute to Compulsive Cocaine Intake in Rats (U01DA043799; George)</a:t>
            </a:r>
          </a:p>
        </p:txBody>
      </p:sp>
      <p:pic>
        <p:nvPicPr>
          <p:cNvPr id="4" name="Picture 3"/>
          <p:cNvPicPr>
            <a:picLocks noChangeAspect="1"/>
          </p:cNvPicPr>
          <p:nvPr/>
        </p:nvPicPr>
        <p:blipFill>
          <a:blip r:embed="rId2"/>
          <a:stretch>
            <a:fillRect/>
          </a:stretch>
        </p:blipFill>
        <p:spPr>
          <a:xfrm>
            <a:off x="2152651" y="2010714"/>
            <a:ext cx="4251359" cy="3181573"/>
          </a:xfrm>
          <a:prstGeom prst="rect">
            <a:avLst/>
          </a:prstGeom>
        </p:spPr>
      </p:pic>
      <p:pic>
        <p:nvPicPr>
          <p:cNvPr id="5" name="Picture 4"/>
          <p:cNvPicPr>
            <a:picLocks noChangeAspect="1"/>
          </p:cNvPicPr>
          <p:nvPr/>
        </p:nvPicPr>
        <p:blipFill>
          <a:blip r:embed="rId3"/>
          <a:stretch>
            <a:fillRect/>
          </a:stretch>
        </p:blipFill>
        <p:spPr>
          <a:xfrm>
            <a:off x="6503113" y="2010712"/>
            <a:ext cx="3536239" cy="1907372"/>
          </a:xfrm>
          <a:prstGeom prst="rect">
            <a:avLst/>
          </a:prstGeom>
        </p:spPr>
      </p:pic>
      <p:sp>
        <p:nvSpPr>
          <p:cNvPr id="3" name="TextBox 2"/>
          <p:cNvSpPr txBox="1"/>
          <p:nvPr/>
        </p:nvSpPr>
        <p:spPr>
          <a:xfrm>
            <a:off x="6716302" y="5535562"/>
            <a:ext cx="1911927" cy="369332"/>
          </a:xfrm>
          <a:prstGeom prst="rect">
            <a:avLst/>
          </a:prstGeom>
          <a:noFill/>
        </p:spPr>
        <p:txBody>
          <a:bodyPr wrap="square" rtlCol="0">
            <a:spAutoFit/>
          </a:bodyPr>
          <a:lstStyle/>
          <a:p>
            <a:pPr algn="ctr"/>
            <a:r>
              <a:rPr lang="en-US" dirty="0"/>
              <a:t>Olivier George</a:t>
            </a:r>
          </a:p>
        </p:txBody>
      </p:sp>
      <p:sp>
        <p:nvSpPr>
          <p:cNvPr id="9" name="TextBox 8"/>
          <p:cNvSpPr txBox="1"/>
          <p:nvPr/>
        </p:nvSpPr>
        <p:spPr>
          <a:xfrm>
            <a:off x="8337752" y="5555226"/>
            <a:ext cx="1563329" cy="646331"/>
          </a:xfrm>
          <a:prstGeom prst="rect">
            <a:avLst/>
          </a:prstGeom>
          <a:noFill/>
        </p:spPr>
        <p:txBody>
          <a:bodyPr wrap="square" rtlCol="0">
            <a:spAutoFit/>
          </a:bodyPr>
          <a:lstStyle/>
          <a:p>
            <a:pPr algn="ctr"/>
            <a:r>
              <a:rPr lang="en-US" dirty="0"/>
              <a:t>Giordano De Guglielmo</a:t>
            </a:r>
          </a:p>
        </p:txBody>
      </p:sp>
      <p:pic>
        <p:nvPicPr>
          <p:cNvPr id="8198" name="Picture 6" descr="https://researcherprofiles.org/profile/Modules/CustomViewPersonGeneralInfo/PhotoHandler.ashx?NodeID=44515318&amp;cachekey=5330ae75-d6fb-48b6-b3e5-76a68c06643f"/>
          <p:cNvPicPr>
            <a:picLocks noChangeAspect="1" noChangeArrowheads="1"/>
          </p:cNvPicPr>
          <p:nvPr/>
        </p:nvPicPr>
        <p:blipFill rotWithShape="1">
          <a:blip r:embed="rId4">
            <a:extLst>
              <a:ext uri="{28A0092B-C50C-407E-A947-70E740481C1C}">
                <a14:useLocalDpi xmlns:a14="http://schemas.microsoft.com/office/drawing/2010/main" val="0"/>
              </a:ext>
            </a:extLst>
          </a:blip>
          <a:srcRect b="20690"/>
          <a:stretch/>
        </p:blipFill>
        <p:spPr bwMode="auto">
          <a:xfrm>
            <a:off x="8470884" y="4183626"/>
            <a:ext cx="129706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researcherprofiles.org/profile/Modules/CustomViewPersonGeneralInfo/PhotoHandler.ashx?NodeID=44515344&amp;cachekey=0e4cd315-d523-4438-96f4-008d5b0e9237"/>
          <p:cNvPicPr>
            <a:picLocks noChangeAspect="1" noChangeArrowheads="1"/>
          </p:cNvPicPr>
          <p:nvPr/>
        </p:nvPicPr>
        <p:blipFill rotWithShape="1">
          <a:blip r:embed="rId5">
            <a:extLst>
              <a:ext uri="{28A0092B-C50C-407E-A947-70E740481C1C}">
                <a14:useLocalDpi xmlns:a14="http://schemas.microsoft.com/office/drawing/2010/main" val="0"/>
              </a:ext>
            </a:extLst>
          </a:blip>
          <a:srcRect b="19738"/>
          <a:stretch/>
        </p:blipFill>
        <p:spPr bwMode="auto">
          <a:xfrm>
            <a:off x="7031424" y="4191855"/>
            <a:ext cx="128168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836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0" descr="A close up of a map&#10;&#10;Description automatically generated">
            <a:extLst>
              <a:ext uri="{FF2B5EF4-FFF2-40B4-BE49-F238E27FC236}">
                <a16:creationId xmlns:a16="http://schemas.microsoft.com/office/drawing/2014/main" id="{5D168EA6-5405-244A-97B8-9B37EAEA5620}"/>
              </a:ext>
            </a:extLst>
          </p:cNvPr>
          <p:cNvPicPr>
            <a:picLocks noChangeAspect="1"/>
          </p:cNvPicPr>
          <p:nvPr/>
        </p:nvPicPr>
        <p:blipFill>
          <a:blip r:embed="rId2"/>
          <a:stretch>
            <a:fillRect/>
          </a:stretch>
        </p:blipFill>
        <p:spPr>
          <a:xfrm>
            <a:off x="226948" y="1530189"/>
            <a:ext cx="7938461" cy="5292307"/>
          </a:xfrm>
          <a:prstGeom prst="rect">
            <a:avLst/>
          </a:prstGeom>
        </p:spPr>
      </p:pic>
      <p:sp>
        <p:nvSpPr>
          <p:cNvPr id="3" name="AutoShape 2" descr="Image result for francesca telese"/>
          <p:cNvSpPr>
            <a:spLocks noChangeAspect="1" noChangeArrowheads="1"/>
          </p:cNvSpPr>
          <p:nvPr/>
        </p:nvSpPr>
        <p:spPr bwMode="auto">
          <a:xfrm>
            <a:off x="1640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Title 1"/>
          <p:cNvSpPr txBox="1">
            <a:spLocks/>
          </p:cNvSpPr>
          <p:nvPr/>
        </p:nvSpPr>
        <p:spPr>
          <a:xfrm>
            <a:off x="422787" y="124331"/>
            <a:ext cx="11385755"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Single-Cell Resolution Analysis of Chromatin Accessibility and Gene Expression Changes in a Model Of Drug Addiction (U01DA050239)</a:t>
            </a:r>
          </a:p>
          <a:p>
            <a:pPr algn="ctr"/>
            <a:endParaRPr lang="en-US" sz="3200" dirty="0"/>
          </a:p>
        </p:txBody>
      </p:sp>
      <p:pic>
        <p:nvPicPr>
          <p:cNvPr id="8" name="Picture 2" descr="Dr Francesca Telese (@TeleseFrancesca) | Twitter">
            <a:extLst>
              <a:ext uri="{FF2B5EF4-FFF2-40B4-BE49-F238E27FC236}">
                <a16:creationId xmlns:a16="http://schemas.microsoft.com/office/drawing/2014/main" id="{25C6916D-F4F1-C644-A5A9-DA2B623BC2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6298" y="179649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raham McVicker - Salk Institute for Biological Studies">
            <a:extLst>
              <a:ext uri="{FF2B5EF4-FFF2-40B4-BE49-F238E27FC236}">
                <a16:creationId xmlns:a16="http://schemas.microsoft.com/office/drawing/2014/main" id="{E3985177-4C00-5740-B7E3-9A39DE3031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6298" y="3674923"/>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E4ED260F-E5B0-8A44-BECA-04AF768679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28846" y="3674923"/>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posing for the camera&#10;&#10;Description automatically generated">
            <a:extLst>
              <a:ext uri="{FF2B5EF4-FFF2-40B4-BE49-F238E27FC236}">
                <a16:creationId xmlns:a16="http://schemas.microsoft.com/office/drawing/2014/main" id="{29045B60-10BC-894A-ACC0-9741103B760E}"/>
              </a:ext>
            </a:extLst>
          </p:cNvPr>
          <p:cNvPicPr>
            <a:picLocks noChangeAspect="1"/>
          </p:cNvPicPr>
          <p:nvPr/>
        </p:nvPicPr>
        <p:blipFill rotWithShape="1">
          <a:blip r:embed="rId6"/>
          <a:srcRect l="21965" t="22568" r="11589" b="27598"/>
          <a:stretch/>
        </p:blipFill>
        <p:spPr>
          <a:xfrm>
            <a:off x="10344150" y="1757634"/>
            <a:ext cx="1371600" cy="1371600"/>
          </a:xfrm>
          <a:prstGeom prst="rect">
            <a:avLst/>
          </a:prstGeom>
        </p:spPr>
      </p:pic>
      <p:sp>
        <p:nvSpPr>
          <p:cNvPr id="12" name="TextBox 11">
            <a:extLst>
              <a:ext uri="{FF2B5EF4-FFF2-40B4-BE49-F238E27FC236}">
                <a16:creationId xmlns:a16="http://schemas.microsoft.com/office/drawing/2014/main" id="{B8C219E6-291E-8A4A-BDAC-D77D9ACCD29E}"/>
              </a:ext>
            </a:extLst>
          </p:cNvPr>
          <p:cNvSpPr txBox="1"/>
          <p:nvPr/>
        </p:nvSpPr>
        <p:spPr>
          <a:xfrm>
            <a:off x="8035351" y="5046520"/>
            <a:ext cx="2293495" cy="369332"/>
          </a:xfrm>
          <a:prstGeom prst="rect">
            <a:avLst/>
          </a:prstGeom>
          <a:noFill/>
        </p:spPr>
        <p:txBody>
          <a:bodyPr wrap="square" rtlCol="0">
            <a:spAutoFit/>
          </a:bodyPr>
          <a:lstStyle/>
          <a:p>
            <a:pPr algn="ctr"/>
            <a:r>
              <a:rPr lang="en-US" dirty="0"/>
              <a:t>Graham McVicker</a:t>
            </a:r>
          </a:p>
        </p:txBody>
      </p:sp>
      <p:sp>
        <p:nvSpPr>
          <p:cNvPr id="13" name="TextBox 12">
            <a:extLst>
              <a:ext uri="{FF2B5EF4-FFF2-40B4-BE49-F238E27FC236}">
                <a16:creationId xmlns:a16="http://schemas.microsoft.com/office/drawing/2014/main" id="{F0536B43-BFA9-BC4E-9630-C5A8C8A1339F}"/>
              </a:ext>
            </a:extLst>
          </p:cNvPr>
          <p:cNvSpPr txBox="1"/>
          <p:nvPr/>
        </p:nvSpPr>
        <p:spPr>
          <a:xfrm>
            <a:off x="8035350" y="3180855"/>
            <a:ext cx="2293495" cy="369332"/>
          </a:xfrm>
          <a:prstGeom prst="rect">
            <a:avLst/>
          </a:prstGeom>
          <a:noFill/>
        </p:spPr>
        <p:txBody>
          <a:bodyPr wrap="square" rtlCol="0">
            <a:spAutoFit/>
          </a:bodyPr>
          <a:lstStyle/>
          <a:p>
            <a:pPr algn="ctr"/>
            <a:r>
              <a:rPr lang="en-US" dirty="0"/>
              <a:t>Francesca Telese</a:t>
            </a:r>
          </a:p>
        </p:txBody>
      </p:sp>
      <p:sp>
        <p:nvSpPr>
          <p:cNvPr id="14" name="TextBox 13">
            <a:extLst>
              <a:ext uri="{FF2B5EF4-FFF2-40B4-BE49-F238E27FC236}">
                <a16:creationId xmlns:a16="http://schemas.microsoft.com/office/drawing/2014/main" id="{09BB0B4A-8A9E-3848-8320-681E3D231B18}"/>
              </a:ext>
            </a:extLst>
          </p:cNvPr>
          <p:cNvSpPr txBox="1"/>
          <p:nvPr/>
        </p:nvSpPr>
        <p:spPr>
          <a:xfrm>
            <a:off x="9898505" y="3135867"/>
            <a:ext cx="2293495" cy="369332"/>
          </a:xfrm>
          <a:prstGeom prst="rect">
            <a:avLst/>
          </a:prstGeom>
          <a:noFill/>
        </p:spPr>
        <p:txBody>
          <a:bodyPr wrap="square" rtlCol="0">
            <a:spAutoFit/>
          </a:bodyPr>
          <a:lstStyle/>
          <a:p>
            <a:pPr algn="ctr"/>
            <a:r>
              <a:rPr lang="en-US" dirty="0"/>
              <a:t>Jessica Zhou</a:t>
            </a:r>
          </a:p>
        </p:txBody>
      </p:sp>
      <p:sp>
        <p:nvSpPr>
          <p:cNvPr id="15" name="TextBox 14">
            <a:extLst>
              <a:ext uri="{FF2B5EF4-FFF2-40B4-BE49-F238E27FC236}">
                <a16:creationId xmlns:a16="http://schemas.microsoft.com/office/drawing/2014/main" id="{22D24923-2700-3B4A-BCBD-5E894575064E}"/>
              </a:ext>
            </a:extLst>
          </p:cNvPr>
          <p:cNvSpPr txBox="1"/>
          <p:nvPr/>
        </p:nvSpPr>
        <p:spPr>
          <a:xfrm>
            <a:off x="9898505" y="5053157"/>
            <a:ext cx="2293495" cy="369332"/>
          </a:xfrm>
          <a:prstGeom prst="rect">
            <a:avLst/>
          </a:prstGeom>
          <a:noFill/>
        </p:spPr>
        <p:txBody>
          <a:bodyPr wrap="square" rtlCol="0">
            <a:spAutoFit/>
          </a:bodyPr>
          <a:lstStyle/>
          <a:p>
            <a:pPr algn="ctr"/>
            <a:r>
              <a:rPr lang="en-US" dirty="0"/>
              <a:t>Arya </a:t>
            </a:r>
            <a:r>
              <a:rPr lang="en-US" dirty="0" err="1"/>
              <a:t>Massarat</a:t>
            </a:r>
            <a:endParaRPr lang="en-US" dirty="0"/>
          </a:p>
        </p:txBody>
      </p:sp>
    </p:spTree>
    <p:extLst>
      <p:ext uri="{BB962C8B-B14F-4D97-AF65-F5344CB8AC3E}">
        <p14:creationId xmlns:p14="http://schemas.microsoft.com/office/powerpoint/2010/main" val="954986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F6B1E1-167D-3248-9E51-297403516FF3}"/>
              </a:ext>
            </a:extLst>
          </p:cNvPr>
          <p:cNvPicPr>
            <a:picLocks noChangeAspect="1"/>
          </p:cNvPicPr>
          <p:nvPr/>
        </p:nvPicPr>
        <p:blipFill rotWithShape="1">
          <a:blip r:embed="rId2"/>
          <a:srcRect b="5806"/>
          <a:stretch/>
        </p:blipFill>
        <p:spPr>
          <a:xfrm>
            <a:off x="6002620" y="157312"/>
            <a:ext cx="5826125" cy="6459794"/>
          </a:xfrm>
          <a:prstGeom prst="rect">
            <a:avLst/>
          </a:prstGeom>
        </p:spPr>
      </p:pic>
      <p:pic>
        <p:nvPicPr>
          <p:cNvPr id="13" name="Picture 12">
            <a:extLst>
              <a:ext uri="{FF2B5EF4-FFF2-40B4-BE49-F238E27FC236}">
                <a16:creationId xmlns:a16="http://schemas.microsoft.com/office/drawing/2014/main" id="{C692494A-7751-9A41-9655-1223DA72CF8E}"/>
              </a:ext>
            </a:extLst>
          </p:cNvPr>
          <p:cNvPicPr>
            <a:picLocks noChangeAspect="1"/>
          </p:cNvPicPr>
          <p:nvPr/>
        </p:nvPicPr>
        <p:blipFill>
          <a:blip r:embed="rId3"/>
          <a:stretch>
            <a:fillRect/>
          </a:stretch>
        </p:blipFill>
        <p:spPr>
          <a:xfrm>
            <a:off x="1519687" y="3209653"/>
            <a:ext cx="1028700" cy="1371600"/>
          </a:xfrm>
          <a:prstGeom prst="rect">
            <a:avLst/>
          </a:prstGeom>
        </p:spPr>
      </p:pic>
      <p:pic>
        <p:nvPicPr>
          <p:cNvPr id="15" name="Picture 14">
            <a:extLst>
              <a:ext uri="{FF2B5EF4-FFF2-40B4-BE49-F238E27FC236}">
                <a16:creationId xmlns:a16="http://schemas.microsoft.com/office/drawing/2014/main" id="{DA0E3BE3-BE03-634E-B2B5-66A45770AA8E}"/>
              </a:ext>
            </a:extLst>
          </p:cNvPr>
          <p:cNvPicPr>
            <a:picLocks noChangeAspect="1"/>
          </p:cNvPicPr>
          <p:nvPr/>
        </p:nvPicPr>
        <p:blipFill>
          <a:blip r:embed="rId4"/>
          <a:stretch>
            <a:fillRect/>
          </a:stretch>
        </p:blipFill>
        <p:spPr>
          <a:xfrm>
            <a:off x="3102719" y="3247108"/>
            <a:ext cx="1371600" cy="1371600"/>
          </a:xfrm>
          <a:prstGeom prst="rect">
            <a:avLst/>
          </a:prstGeom>
        </p:spPr>
      </p:pic>
      <p:pic>
        <p:nvPicPr>
          <p:cNvPr id="17" name="Picture 16">
            <a:extLst>
              <a:ext uri="{FF2B5EF4-FFF2-40B4-BE49-F238E27FC236}">
                <a16:creationId xmlns:a16="http://schemas.microsoft.com/office/drawing/2014/main" id="{BAE4C215-9D85-3845-AFAA-8AECB53F59B0}"/>
              </a:ext>
            </a:extLst>
          </p:cNvPr>
          <p:cNvPicPr>
            <a:picLocks noChangeAspect="1"/>
          </p:cNvPicPr>
          <p:nvPr/>
        </p:nvPicPr>
        <p:blipFill>
          <a:blip r:embed="rId5"/>
          <a:stretch>
            <a:fillRect/>
          </a:stretch>
        </p:blipFill>
        <p:spPr>
          <a:xfrm>
            <a:off x="3101660" y="4962248"/>
            <a:ext cx="1371600" cy="1371600"/>
          </a:xfrm>
          <a:prstGeom prst="rect">
            <a:avLst/>
          </a:prstGeom>
        </p:spPr>
      </p:pic>
      <p:pic>
        <p:nvPicPr>
          <p:cNvPr id="19" name="Picture 18">
            <a:extLst>
              <a:ext uri="{FF2B5EF4-FFF2-40B4-BE49-F238E27FC236}">
                <a16:creationId xmlns:a16="http://schemas.microsoft.com/office/drawing/2014/main" id="{C6A92ED8-CB8D-C44A-A736-C97BA678B5E2}"/>
              </a:ext>
            </a:extLst>
          </p:cNvPr>
          <p:cNvPicPr>
            <a:picLocks noChangeAspect="1"/>
          </p:cNvPicPr>
          <p:nvPr/>
        </p:nvPicPr>
        <p:blipFill>
          <a:blip r:embed="rId6"/>
          <a:stretch>
            <a:fillRect/>
          </a:stretch>
        </p:blipFill>
        <p:spPr>
          <a:xfrm>
            <a:off x="1358108" y="4971296"/>
            <a:ext cx="1371600" cy="1371600"/>
          </a:xfrm>
          <a:prstGeom prst="rect">
            <a:avLst/>
          </a:prstGeom>
        </p:spPr>
      </p:pic>
      <p:sp>
        <p:nvSpPr>
          <p:cNvPr id="3" name="TextBox 2"/>
          <p:cNvSpPr txBox="1"/>
          <p:nvPr/>
        </p:nvSpPr>
        <p:spPr>
          <a:xfrm>
            <a:off x="1261796" y="4581253"/>
            <a:ext cx="1623137" cy="369332"/>
          </a:xfrm>
          <a:prstGeom prst="rect">
            <a:avLst/>
          </a:prstGeom>
          <a:noFill/>
        </p:spPr>
        <p:txBody>
          <a:bodyPr wrap="none" rtlCol="0">
            <a:spAutoFit/>
          </a:bodyPr>
          <a:lstStyle/>
          <a:p>
            <a:r>
              <a:rPr lang="en-US" dirty="0"/>
              <a:t>Jonathan Sebat</a:t>
            </a:r>
          </a:p>
        </p:txBody>
      </p:sp>
      <p:sp>
        <p:nvSpPr>
          <p:cNvPr id="12" name="TextBox 11"/>
          <p:cNvSpPr txBox="1"/>
          <p:nvPr/>
        </p:nvSpPr>
        <p:spPr>
          <a:xfrm>
            <a:off x="2983997" y="4581253"/>
            <a:ext cx="1673856" cy="369332"/>
          </a:xfrm>
          <a:prstGeom prst="rect">
            <a:avLst/>
          </a:prstGeom>
          <a:noFill/>
        </p:spPr>
        <p:txBody>
          <a:bodyPr wrap="none" rtlCol="0">
            <a:spAutoFit/>
          </a:bodyPr>
          <a:lstStyle/>
          <a:p>
            <a:r>
              <a:rPr lang="en-US" dirty="0"/>
              <a:t>Melissa Gymrek</a:t>
            </a:r>
          </a:p>
        </p:txBody>
      </p:sp>
      <p:sp>
        <p:nvSpPr>
          <p:cNvPr id="4" name="TextBox 3"/>
          <p:cNvSpPr txBox="1"/>
          <p:nvPr/>
        </p:nvSpPr>
        <p:spPr>
          <a:xfrm>
            <a:off x="2994564" y="6333848"/>
            <a:ext cx="1708225" cy="369332"/>
          </a:xfrm>
          <a:prstGeom prst="rect">
            <a:avLst/>
          </a:prstGeom>
          <a:noFill/>
        </p:spPr>
        <p:txBody>
          <a:bodyPr wrap="none" rtlCol="0">
            <a:spAutoFit/>
          </a:bodyPr>
          <a:lstStyle/>
          <a:p>
            <a:r>
              <a:rPr lang="en-US" dirty="0"/>
              <a:t>Milad Mortazavi</a:t>
            </a:r>
          </a:p>
        </p:txBody>
      </p:sp>
      <p:sp>
        <p:nvSpPr>
          <p:cNvPr id="5" name="TextBox 4"/>
          <p:cNvSpPr txBox="1"/>
          <p:nvPr/>
        </p:nvSpPr>
        <p:spPr>
          <a:xfrm>
            <a:off x="1093598" y="6333848"/>
            <a:ext cx="1891928" cy="369332"/>
          </a:xfrm>
          <a:prstGeom prst="rect">
            <a:avLst/>
          </a:prstGeom>
          <a:noFill/>
        </p:spPr>
        <p:txBody>
          <a:bodyPr wrap="none" rtlCol="0">
            <a:spAutoFit/>
          </a:bodyPr>
          <a:lstStyle/>
          <a:p>
            <a:r>
              <a:rPr lang="en-US" dirty="0"/>
              <a:t>Mikhail Maksimov</a:t>
            </a:r>
          </a:p>
        </p:txBody>
      </p:sp>
      <p:sp>
        <p:nvSpPr>
          <p:cNvPr id="6" name="Rectangle 5"/>
          <p:cNvSpPr/>
          <p:nvPr/>
        </p:nvSpPr>
        <p:spPr>
          <a:xfrm>
            <a:off x="186813" y="271423"/>
            <a:ext cx="6096000" cy="2862322"/>
          </a:xfrm>
          <a:prstGeom prst="rect">
            <a:avLst/>
          </a:prstGeom>
        </p:spPr>
        <p:txBody>
          <a:bodyPr>
            <a:spAutoFit/>
          </a:bodyPr>
          <a:lstStyle/>
          <a:p>
            <a:pPr algn="ctr"/>
            <a:r>
              <a:rPr lang="en-US" sz="3600" dirty="0"/>
              <a:t>Characterization of Tandem Repeat and Structural Variants Contributing to Addictive Behaviors in Mice and Rats</a:t>
            </a:r>
          </a:p>
          <a:p>
            <a:pPr algn="ctr"/>
            <a:r>
              <a:rPr lang="en-US" sz="3600" dirty="0"/>
              <a:t>(U01DA051234)</a:t>
            </a:r>
          </a:p>
        </p:txBody>
      </p:sp>
    </p:spTree>
    <p:extLst>
      <p:ext uri="{BB962C8B-B14F-4D97-AF65-F5344CB8AC3E}">
        <p14:creationId xmlns:p14="http://schemas.microsoft.com/office/powerpoint/2010/main" val="2357700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0384" y="-1"/>
          <a:ext cx="12042476" cy="8077094"/>
        </p:xfrm>
        <a:graphic>
          <a:graphicData uri="http://schemas.openxmlformats.org/drawingml/2006/table">
            <a:tbl>
              <a:tblPr firstRow="1" firstCol="1" bandRow="1">
                <a:tableStyleId>{5C22544A-7EE6-4342-B048-85BDC9FD1C3A}</a:tableStyleId>
              </a:tblPr>
              <a:tblGrid>
                <a:gridCol w="757916">
                  <a:extLst>
                    <a:ext uri="{9D8B030D-6E8A-4147-A177-3AD203B41FA5}">
                      <a16:colId xmlns:a16="http://schemas.microsoft.com/office/drawing/2014/main" val="2158524527"/>
                    </a:ext>
                  </a:extLst>
                </a:gridCol>
                <a:gridCol w="947399">
                  <a:extLst>
                    <a:ext uri="{9D8B030D-6E8A-4147-A177-3AD203B41FA5}">
                      <a16:colId xmlns:a16="http://schemas.microsoft.com/office/drawing/2014/main" val="3930819282"/>
                    </a:ext>
                  </a:extLst>
                </a:gridCol>
                <a:gridCol w="947399">
                  <a:extLst>
                    <a:ext uri="{9D8B030D-6E8A-4147-A177-3AD203B41FA5}">
                      <a16:colId xmlns:a16="http://schemas.microsoft.com/office/drawing/2014/main" val="3055432063"/>
                    </a:ext>
                  </a:extLst>
                </a:gridCol>
                <a:gridCol w="4694881">
                  <a:extLst>
                    <a:ext uri="{9D8B030D-6E8A-4147-A177-3AD203B41FA5}">
                      <a16:colId xmlns:a16="http://schemas.microsoft.com/office/drawing/2014/main" val="1666689224"/>
                    </a:ext>
                  </a:extLst>
                </a:gridCol>
                <a:gridCol w="4694881">
                  <a:extLst>
                    <a:ext uri="{9D8B030D-6E8A-4147-A177-3AD203B41FA5}">
                      <a16:colId xmlns:a16="http://schemas.microsoft.com/office/drawing/2014/main" val="1761505955"/>
                    </a:ext>
                  </a:extLst>
                </a:gridCol>
              </a:tblGrid>
              <a:tr h="419074">
                <a:tc>
                  <a:txBody>
                    <a:bodyPr/>
                    <a:lstStyle/>
                    <a:p>
                      <a:pPr marL="0" marR="0" algn="l">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a:effectLst/>
                        </a:rPr>
                        <a:t>Cohort</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a:effectLst/>
                        </a:rPr>
                        <a:t>Number to be studied</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a:effectLst/>
                        </a:rPr>
                        <a:t>Data sources</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a:effectLst/>
                        </a:rPr>
                        <a:t>Currently funded NIDA U01 and related grants (see Letters of support (LOS) and Dr. Palmer’s existing roles)</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extLst>
                  <a:ext uri="{0D108BD9-81ED-4DB2-BD59-A6C34878D82A}">
                    <a16:rowId xmlns:a16="http://schemas.microsoft.com/office/drawing/2014/main" val="2238166632"/>
                  </a:ext>
                </a:extLst>
              </a:tr>
              <a:tr h="502888">
                <a:tc rowSpan="2">
                  <a:txBody>
                    <a:bodyPr/>
                    <a:lstStyle/>
                    <a:p>
                      <a:pPr marL="71755" marR="71755" algn="l">
                        <a:spcBef>
                          <a:spcPts val="0"/>
                        </a:spcBef>
                        <a:spcAft>
                          <a:spcPts val="0"/>
                        </a:spcAft>
                      </a:pPr>
                      <a:r>
                        <a:rPr lang="en-US" sz="1800" dirty="0">
                          <a:effectLst/>
                        </a:rPr>
                        <a:t>Inbred mice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vert="vert"/>
                </a:tc>
                <a:tc>
                  <a:txBody>
                    <a:bodyPr/>
                    <a:lstStyle/>
                    <a:p>
                      <a:pPr marL="0" marR="0" algn="l">
                        <a:spcBef>
                          <a:spcPts val="0"/>
                        </a:spcBef>
                        <a:spcAft>
                          <a:spcPts val="0"/>
                        </a:spcAft>
                      </a:pPr>
                      <a:r>
                        <a:rPr lang="en-US" sz="1200">
                          <a:effectLst/>
                        </a:rPr>
                        <a:t>BXD</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a:effectLst/>
                        </a:rPr>
                        <a:t>155 (see LOS from Williams)</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dirty="0">
                          <a:effectLst/>
                        </a:rPr>
                        <a:t>Illumina pe150 35x available,</a:t>
                      </a:r>
                      <a:r>
                        <a:rPr lang="en-US" sz="1200" baseline="0" dirty="0">
                          <a:effectLst/>
                        </a:rPr>
                        <a:t> this grant will generate </a:t>
                      </a:r>
                      <a:r>
                        <a:rPr lang="en-US" sz="1200" baseline="0" dirty="0" err="1">
                          <a:effectLst/>
                        </a:rPr>
                        <a:t>PacBio</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a:effectLst/>
                        </a:rPr>
                        <a:t>U01DA041632; Gene variants for nicotine withdrawal deficits in learning (Thomas Gould, see LOS)</a:t>
                      </a:r>
                    </a:p>
                    <a:p>
                      <a:pPr marL="0" marR="0" algn="l">
                        <a:spcBef>
                          <a:spcPts val="0"/>
                        </a:spcBef>
                        <a:spcAft>
                          <a:spcPts val="0"/>
                        </a:spcAft>
                      </a:pPr>
                      <a:r>
                        <a:rPr lang="en-US" sz="1200">
                          <a:effectLst/>
                        </a:rPr>
                        <a:t>LOS from Rob Williams also included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extLst>
                  <a:ext uri="{0D108BD9-81ED-4DB2-BD59-A6C34878D82A}">
                    <a16:rowId xmlns:a16="http://schemas.microsoft.com/office/drawing/2014/main" val="695741393"/>
                  </a:ext>
                </a:extLst>
              </a:tr>
              <a:tr h="1257220">
                <a:tc vMerge="1">
                  <a:txBody>
                    <a:bodyPr/>
                    <a:lstStyle/>
                    <a:p>
                      <a:endParaRPr lang="en-US"/>
                    </a:p>
                  </a:txBody>
                  <a:tcPr/>
                </a:tc>
                <a:tc>
                  <a:txBody>
                    <a:bodyPr/>
                    <a:lstStyle/>
                    <a:p>
                      <a:pPr marL="0" marR="0" algn="l">
                        <a:spcBef>
                          <a:spcPts val="0"/>
                        </a:spcBef>
                        <a:spcAft>
                          <a:spcPts val="0"/>
                        </a:spcAft>
                      </a:pPr>
                      <a:r>
                        <a:rPr lang="en-US" sz="1200">
                          <a:effectLst/>
                        </a:rPr>
                        <a:t>HMDP</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a:effectLst/>
                        </a:rPr>
                        <a:t>85 (HMDP is n= 114 but 29 are also in BXD RIs; Ghazalpour, et al 2012)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dirty="0">
                          <a:effectLst/>
                        </a:rPr>
                        <a:t>This grant will generate </a:t>
                      </a:r>
                      <a:r>
                        <a:rPr lang="en-US" sz="1200" dirty="0" err="1">
                          <a:effectLst/>
                        </a:rPr>
                        <a:t>PacBio</a:t>
                      </a:r>
                      <a:r>
                        <a:rPr lang="en-US" sz="1200" dirty="0">
                          <a:effectLst/>
                        </a:rPr>
                        <a:t> and Illumina for the subset for which it is not already available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a:effectLst/>
                        </a:rPr>
                        <a:t>U01DA044399; Computational methods for identification of genetic factors affecting the response to drug abuse (Gary Peltz, see LOS)</a:t>
                      </a:r>
                    </a:p>
                    <a:p>
                      <a:pPr marL="0" marR="0" algn="l">
                        <a:spcBef>
                          <a:spcPts val="0"/>
                        </a:spcBef>
                        <a:spcAft>
                          <a:spcPts val="0"/>
                        </a:spcAft>
                      </a:pPr>
                      <a:r>
                        <a:rPr lang="en-US" sz="1200">
                          <a:effectLst/>
                        </a:rPr>
                        <a:t>U01DA041602; Genetic pathways for impulsivity and drug reinforcement: DNA and transcriptome variation in mice (Desmond Smith, see LOS)</a:t>
                      </a:r>
                    </a:p>
                    <a:p>
                      <a:pPr marL="0" marR="0" algn="l">
                        <a:spcBef>
                          <a:spcPts val="0"/>
                        </a:spcBef>
                        <a:spcAft>
                          <a:spcPts val="0"/>
                        </a:spcAft>
                      </a:pPr>
                      <a:r>
                        <a:rPr lang="en-US" sz="1200">
                          <a:effectLst/>
                        </a:rPr>
                        <a:t>LOS from Jake Lusis also included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extLst>
                  <a:ext uri="{0D108BD9-81ED-4DB2-BD59-A6C34878D82A}">
                    <a16:rowId xmlns:a16="http://schemas.microsoft.com/office/drawing/2014/main" val="3695323698"/>
                  </a:ext>
                </a:extLst>
              </a:tr>
              <a:tr h="1089591">
                <a:tc>
                  <a:txBody>
                    <a:bodyPr/>
                    <a:lstStyle/>
                    <a:p>
                      <a:pPr marL="71755" marR="71755" algn="l">
                        <a:spcBef>
                          <a:spcPts val="0"/>
                        </a:spcBef>
                        <a:spcAft>
                          <a:spcPts val="0"/>
                        </a:spcAft>
                      </a:pPr>
                      <a:r>
                        <a:rPr lang="en-US" sz="1800" dirty="0">
                          <a:effectLst/>
                        </a:rPr>
                        <a:t>Outbred mice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vert="vert"/>
                </a:tc>
                <a:tc>
                  <a:txBody>
                    <a:bodyPr/>
                    <a:lstStyle/>
                    <a:p>
                      <a:pPr marL="0" marR="0" algn="l">
                        <a:spcBef>
                          <a:spcPts val="0"/>
                        </a:spcBef>
                        <a:spcAft>
                          <a:spcPts val="0"/>
                        </a:spcAft>
                      </a:pPr>
                      <a:r>
                        <a:rPr lang="en-US" sz="1200">
                          <a:effectLst/>
                        </a:rPr>
                        <a:t>DO </a:t>
                      </a:r>
                    </a:p>
                    <a:p>
                      <a:pPr marL="0" marR="0" algn="l">
                        <a:spcBef>
                          <a:spcPts val="0"/>
                        </a:spcBef>
                        <a:spcAft>
                          <a:spcPts val="0"/>
                        </a:spcAft>
                      </a:pPr>
                      <a:r>
                        <a:rPr lang="en-US" sz="1200">
                          <a:effectLst/>
                        </a:rPr>
                        <a:t>(HS-CC)</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a:effectLst/>
                        </a:rPr>
                        <a:t>96 for which RNASeq data are available (see LOS)</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dirty="0">
                          <a:effectLst/>
                        </a:rPr>
                        <a:t>This grant will generate </a:t>
                      </a:r>
                      <a:r>
                        <a:rPr lang="en-US" sz="1200" dirty="0" err="1">
                          <a:effectLst/>
                        </a:rPr>
                        <a:t>PacBio</a:t>
                      </a:r>
                      <a:r>
                        <a:rPr lang="en-US" sz="1200" dirty="0">
                          <a:effectLst/>
                        </a:rPr>
                        <a:t> and Illumina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a:effectLst/>
                        </a:rPr>
                        <a:t>P50DA039841; Center for systems neurogenetics of addiction (Elissa Chesler, see LOS, Dr. Palmer is a member of the external advisory board (EAB))</a:t>
                      </a:r>
                    </a:p>
                    <a:p>
                      <a:pPr marL="0" marR="0" algn="l">
                        <a:spcBef>
                          <a:spcPts val="0"/>
                        </a:spcBef>
                        <a:spcAft>
                          <a:spcPts val="0"/>
                        </a:spcAft>
                      </a:pPr>
                      <a:r>
                        <a:rPr lang="en-US" sz="1200">
                          <a:effectLst/>
                        </a:rPr>
                        <a:t>U01DA041579; Genetic risk for methamphetamine abuse (Tamara Richards, see LOS)</a:t>
                      </a:r>
                    </a:p>
                    <a:p>
                      <a:pPr marL="0" marR="0" algn="l">
                        <a:spcBef>
                          <a:spcPts val="0"/>
                        </a:spcBef>
                        <a:spcAft>
                          <a:spcPts val="0"/>
                        </a:spcAft>
                      </a:pPr>
                      <a:r>
                        <a:rPr lang="en-US" sz="1200">
                          <a:effectLst/>
                        </a:rPr>
                        <a:t>U01DA043809; Genetic control of addiction by host and microbiome (George Weinstock, see LOS)</a:t>
                      </a:r>
                    </a:p>
                    <a:p>
                      <a:pPr marL="0" marR="0" algn="l">
                        <a:spcBef>
                          <a:spcPts val="0"/>
                        </a:spcBef>
                        <a:spcAft>
                          <a:spcPts val="0"/>
                        </a:spcAft>
                      </a:pPr>
                      <a:r>
                        <a:rPr lang="en-US" sz="1200">
                          <a:effectLst/>
                        </a:rPr>
                        <a:t>LOS from Gary Churchill &amp; Steve Munger also included</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extLst>
                  <a:ext uri="{0D108BD9-81ED-4DB2-BD59-A6C34878D82A}">
                    <a16:rowId xmlns:a16="http://schemas.microsoft.com/office/drawing/2014/main" val="3901827138"/>
                  </a:ext>
                </a:extLst>
              </a:tr>
              <a:tr h="1257220">
                <a:tc>
                  <a:txBody>
                    <a:bodyPr/>
                    <a:lstStyle/>
                    <a:p>
                      <a:pPr marL="71755" marR="71755" algn="l">
                        <a:spcBef>
                          <a:spcPts val="0"/>
                        </a:spcBef>
                        <a:spcAft>
                          <a:spcPts val="0"/>
                        </a:spcAft>
                      </a:pPr>
                      <a:r>
                        <a:rPr lang="en-US" sz="1800" dirty="0">
                          <a:effectLst/>
                        </a:rPr>
                        <a:t>Inbred rats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vert="vert"/>
                </a:tc>
                <a:tc>
                  <a:txBody>
                    <a:bodyPr/>
                    <a:lstStyle/>
                    <a:p>
                      <a:pPr marL="0" marR="0" algn="l">
                        <a:spcBef>
                          <a:spcPts val="0"/>
                        </a:spcBef>
                        <a:spcAft>
                          <a:spcPts val="0"/>
                        </a:spcAft>
                      </a:pPr>
                      <a:r>
                        <a:rPr lang="en-US" sz="1200">
                          <a:effectLst/>
                        </a:rPr>
                        <a:t>HRDP</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a:effectLst/>
                        </a:rPr>
                        <a:t>96 (These are the 96 that make up the HRDP, see LOS from Dwinell)</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dirty="0">
                          <a:effectLst/>
                        </a:rPr>
                        <a:t>Illumina provided by Dwinell (see LOS), this grant will generate </a:t>
                      </a:r>
                      <a:r>
                        <a:rPr lang="en-US" sz="1200" dirty="0" err="1">
                          <a:effectLst/>
                        </a:rPr>
                        <a:t>PacBio</a:t>
                      </a:r>
                      <a:r>
                        <a:rPr lang="en-US" sz="1200" dirty="0">
                          <a:effectLst/>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a:effectLst/>
                        </a:rPr>
                        <a:t>R24OD024617; Hybrid rat diversity program (Melinda Dwinell, see LOS, Palmer is on the EAB)</a:t>
                      </a:r>
                    </a:p>
                    <a:p>
                      <a:pPr marL="0" marR="0" algn="l">
                        <a:spcBef>
                          <a:spcPts val="0"/>
                        </a:spcBef>
                        <a:spcAft>
                          <a:spcPts val="0"/>
                        </a:spcAft>
                      </a:pPr>
                      <a:r>
                        <a:rPr lang="en-US" sz="1200">
                          <a:effectLst/>
                        </a:rPr>
                        <a:t>R24AA013162; The heritable transcriptome and alcoholism (Boris Tabakoff &amp; Laura Saba, see LOS, Palmer is on EAB)</a:t>
                      </a:r>
                    </a:p>
                    <a:p>
                      <a:pPr marL="0" marR="0" algn="l">
                        <a:spcBef>
                          <a:spcPts val="0"/>
                        </a:spcBef>
                        <a:spcAft>
                          <a:spcPts val="0"/>
                        </a:spcAft>
                      </a:pPr>
                      <a:r>
                        <a:rPr lang="en-US" sz="1200">
                          <a:effectLst/>
                        </a:rPr>
                        <a:t>P30DA044223; Center of excellence in transcriptomics, systems genetics and the addictome (Robert Williams and Laura Saba, see LOS, Palmer is on EAB)</a:t>
                      </a:r>
                    </a:p>
                    <a:p>
                      <a:pPr marL="0" marR="0" algn="l">
                        <a:spcBef>
                          <a:spcPts val="0"/>
                        </a:spcBef>
                        <a:spcAft>
                          <a:spcPts val="0"/>
                        </a:spcAft>
                      </a:pPr>
                      <a:r>
                        <a:rPr lang="en-US" sz="1200">
                          <a:effectLst/>
                        </a:rPr>
                        <a:t>U01DA047638; System genetics of menthol and nicotine addiction (Hao Chen, see LOS)</a:t>
                      </a:r>
                    </a:p>
                    <a:p>
                      <a:pPr marL="0" marR="0" algn="l">
                        <a:spcBef>
                          <a:spcPts val="0"/>
                        </a:spcBef>
                        <a:spcAft>
                          <a:spcPts val="0"/>
                        </a:spcAft>
                      </a:pPr>
                      <a:r>
                        <a:rPr lang="en-US" sz="1200">
                          <a:effectLst/>
                        </a:rPr>
                        <a:t>LOS from Jun Li also included</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extLst>
                  <a:ext uri="{0D108BD9-81ED-4DB2-BD59-A6C34878D82A}">
                    <a16:rowId xmlns:a16="http://schemas.microsoft.com/office/drawing/2014/main" val="1708754792"/>
                  </a:ext>
                </a:extLst>
              </a:tr>
              <a:tr h="2179182">
                <a:tc>
                  <a:txBody>
                    <a:bodyPr/>
                    <a:lstStyle/>
                    <a:p>
                      <a:pPr marL="71755" marR="71755" algn="l">
                        <a:spcBef>
                          <a:spcPts val="0"/>
                        </a:spcBef>
                        <a:spcAft>
                          <a:spcPts val="0"/>
                        </a:spcAft>
                      </a:pPr>
                      <a:r>
                        <a:rPr lang="en-US" sz="1800" dirty="0">
                          <a:effectLst/>
                        </a:rPr>
                        <a:t>Outbred rats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vert="vert"/>
                </a:tc>
                <a:tc>
                  <a:txBody>
                    <a:bodyPr/>
                    <a:lstStyle/>
                    <a:p>
                      <a:pPr marL="0" marR="0" algn="l">
                        <a:spcBef>
                          <a:spcPts val="0"/>
                        </a:spcBef>
                        <a:spcAft>
                          <a:spcPts val="0"/>
                        </a:spcAft>
                      </a:pPr>
                      <a:r>
                        <a:rPr lang="en-US" sz="1200" dirty="0">
                          <a:effectLst/>
                        </a:rPr>
                        <a:t>HS (N/NIH)</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a:effectLst/>
                        </a:rPr>
                        <a:t>88 (These will be the same rats for which Dr. Palmer’s P50 center generated RNASeq from five brain regions)</a:t>
                      </a:r>
                    </a:p>
                    <a:p>
                      <a:pPr marL="0" marR="0" algn="l">
                        <a:spcBef>
                          <a:spcPts val="0"/>
                        </a:spcBef>
                        <a:spcAft>
                          <a:spcPts val="0"/>
                        </a:spcAft>
                      </a:pPr>
                      <a:r>
                        <a:rPr lang="en-US" sz="1200">
                          <a:effectLst/>
                        </a:rPr>
                        <a:t> </a:t>
                      </a:r>
                    </a:p>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dirty="0">
                          <a:effectLst/>
                        </a:rPr>
                        <a:t>This grant will generate Illumina and </a:t>
                      </a:r>
                      <a:r>
                        <a:rPr lang="en-US" sz="1200" dirty="0" err="1">
                          <a:effectLst/>
                        </a:rPr>
                        <a:t>PacBio</a:t>
                      </a:r>
                      <a:r>
                        <a:rPr lang="en-US" sz="1200" dirty="0">
                          <a:effectLst/>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a:txBody>
                    <a:bodyPr/>
                    <a:lstStyle/>
                    <a:p>
                      <a:pPr marL="0" marR="0" algn="l">
                        <a:spcBef>
                          <a:spcPts val="0"/>
                        </a:spcBef>
                        <a:spcAft>
                          <a:spcPts val="0"/>
                        </a:spcAft>
                      </a:pPr>
                      <a:r>
                        <a:rPr lang="en-US" sz="1200">
                          <a:effectLst/>
                        </a:rPr>
                        <a:t>P50DA037844; Center for genetic studies of drug abuse in outbred rats (Abraham Palmer in the PI)</a:t>
                      </a:r>
                    </a:p>
                    <a:p>
                      <a:pPr marL="0" marR="0" algn="l">
                        <a:spcBef>
                          <a:spcPts val="0"/>
                        </a:spcBef>
                        <a:spcAft>
                          <a:spcPts val="0"/>
                        </a:spcAft>
                      </a:pPr>
                      <a:r>
                        <a:rPr lang="en-US" sz="1200">
                          <a:effectLst/>
                        </a:rPr>
                        <a:t>U01DA043799; Identification of genetic variants that contribute to compulsive cocaine intake (Olivier George, Palmer is MPI)</a:t>
                      </a:r>
                    </a:p>
                    <a:p>
                      <a:pPr marL="0" marR="0" algn="l">
                        <a:spcBef>
                          <a:spcPts val="0"/>
                        </a:spcBef>
                        <a:spcAft>
                          <a:spcPts val="0"/>
                        </a:spcAft>
                      </a:pPr>
                      <a:r>
                        <a:rPr lang="en-US" sz="1200">
                          <a:effectLst/>
                        </a:rPr>
                        <a:t>U01DA044451; Use of next-gen sequencing to identify genetic variants that influence compulsive oxycodone intake in outbred rats (Olivier George, Palmer is CoI)</a:t>
                      </a:r>
                    </a:p>
                    <a:p>
                      <a:pPr marL="0" marR="0" algn="l">
                        <a:spcBef>
                          <a:spcPts val="0"/>
                        </a:spcBef>
                        <a:spcAft>
                          <a:spcPts val="0"/>
                        </a:spcAft>
                      </a:pPr>
                      <a:r>
                        <a:rPr lang="en-US" sz="1200">
                          <a:effectLst/>
                        </a:rPr>
                        <a:t>U01DA044468; Genomic analysis of avoidance learning in addiction (Tom Jhou, Palmer is CoI)</a:t>
                      </a:r>
                    </a:p>
                    <a:p>
                      <a:pPr marL="0" marR="0" algn="l">
                        <a:spcBef>
                          <a:spcPts val="0"/>
                        </a:spcBef>
                        <a:spcAft>
                          <a:spcPts val="0"/>
                        </a:spcAft>
                      </a:pPr>
                      <a:r>
                        <a:rPr lang="en-US" sz="1200">
                          <a:effectLst/>
                        </a:rPr>
                        <a:t>U01DA045300; The genetic basis of opioid dependence vulnerability in rodent model (Peter Kalivas, Palmer CoI)</a:t>
                      </a:r>
                    </a:p>
                    <a:p>
                      <a:pPr marL="0" marR="0" algn="l">
                        <a:spcBef>
                          <a:spcPts val="0"/>
                        </a:spcBef>
                        <a:spcAft>
                          <a:spcPts val="0"/>
                        </a:spcAft>
                      </a:pPr>
                      <a:r>
                        <a:rPr lang="en-US" sz="1200">
                          <a:effectLst/>
                        </a:rPr>
                        <a:t>U01DA046077; Identification of genetic features of delay discounting using a heterogeneous stock rat model (Suzanne Mitchell, Palmer is CoI)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extLst>
                  <a:ext uri="{0D108BD9-81ED-4DB2-BD59-A6C34878D82A}">
                    <a16:rowId xmlns:a16="http://schemas.microsoft.com/office/drawing/2014/main" val="2276196938"/>
                  </a:ext>
                </a:extLst>
              </a:tr>
              <a:tr h="83815">
                <a:tc gridSpan="5">
                  <a:txBody>
                    <a:bodyPr/>
                    <a:lstStyle/>
                    <a:p>
                      <a:pPr marL="0" marR="0" algn="l">
                        <a:spcBef>
                          <a:spcPts val="0"/>
                        </a:spcBef>
                        <a:spcAft>
                          <a:spcPts val="0"/>
                        </a:spcAft>
                      </a:pPr>
                      <a:r>
                        <a:rPr lang="en-US" sz="1200" dirty="0">
                          <a:effectLst/>
                        </a:rPr>
                        <a:t>Table 1: Populations to be studied and funded projects generating relevant phenotype data.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2251" marR="2225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85673458"/>
                  </a:ext>
                </a:extLst>
              </a:tr>
            </a:tbl>
          </a:graphicData>
        </a:graphic>
      </p:graphicFrame>
    </p:spTree>
    <p:extLst>
      <p:ext uri="{BB962C8B-B14F-4D97-AF65-F5344CB8AC3E}">
        <p14:creationId xmlns:p14="http://schemas.microsoft.com/office/powerpoint/2010/main" val="14883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600" y="2992650"/>
            <a:ext cx="1447800" cy="830997"/>
          </a:xfrm>
          <a:prstGeom prst="rect">
            <a:avLst/>
          </a:prstGeom>
          <a:solidFill>
            <a:schemeClr val="accent5">
              <a:lumMod val="40000"/>
              <a:lumOff val="6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b="1" dirty="0"/>
              <a:t>Core B: HS breeding (WFU)</a:t>
            </a:r>
          </a:p>
        </p:txBody>
      </p:sp>
      <p:cxnSp>
        <p:nvCxnSpPr>
          <p:cNvPr id="6" name="Straight Arrow Connector 5"/>
          <p:cNvCxnSpPr>
            <a:stCxn id="4" idx="3"/>
            <a:endCxn id="14" idx="1"/>
          </p:cNvCxnSpPr>
          <p:nvPr/>
        </p:nvCxnSpPr>
        <p:spPr>
          <a:xfrm flipV="1">
            <a:off x="1803400" y="2090229"/>
            <a:ext cx="2290731" cy="13179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3"/>
            <a:endCxn id="15" idx="1"/>
          </p:cNvCxnSpPr>
          <p:nvPr/>
        </p:nvCxnSpPr>
        <p:spPr>
          <a:xfrm flipV="1">
            <a:off x="1803400" y="2934658"/>
            <a:ext cx="2269826" cy="47349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3"/>
            <a:endCxn id="18" idx="1"/>
          </p:cNvCxnSpPr>
          <p:nvPr/>
        </p:nvCxnSpPr>
        <p:spPr>
          <a:xfrm>
            <a:off x="1803400" y="3408149"/>
            <a:ext cx="2264016" cy="3709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73226" y="2565326"/>
            <a:ext cx="2209800" cy="738664"/>
          </a:xfrm>
          <a:prstGeom prst="rect">
            <a:avLst/>
          </a:prstGeom>
          <a:solidFill>
            <a:schemeClr val="accent4">
              <a:lumMod val="60000"/>
              <a:lumOff val="4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fontAlgn="t"/>
            <a:r>
              <a:rPr lang="en-US" sz="1400" b="1" u="none" strike="noStrike" dirty="0">
                <a:solidFill>
                  <a:srgbClr val="000000"/>
                </a:solidFill>
                <a:effectLst/>
                <a:latin typeface="Arial" panose="020B0604020202020204" pitchFamily="34" charset="0"/>
                <a:cs typeface="Arial" panose="020B0604020202020204" pitchFamily="34" charset="0"/>
              </a:rPr>
              <a:t>U01: Compulsive Cocaine Intake</a:t>
            </a:r>
          </a:p>
          <a:p>
            <a:pPr fontAlgn="t"/>
            <a:r>
              <a:rPr lang="en-US" sz="1400" b="1" dirty="0">
                <a:solidFill>
                  <a:srgbClr val="000000"/>
                </a:solidFill>
                <a:latin typeface="Arial" panose="020B0604020202020204" pitchFamily="34" charset="0"/>
                <a:cs typeface="Arial" panose="020B0604020202020204" pitchFamily="34" charset="0"/>
              </a:rPr>
              <a:t>(George, Palmer UCSD)</a:t>
            </a:r>
            <a:endParaRPr lang="en-US" sz="1400" b="1" u="none" strike="noStrike" dirty="0">
              <a:solidFill>
                <a:srgbClr val="000000"/>
              </a:solidFill>
              <a:effectLst/>
              <a:latin typeface="Arial" panose="020B0604020202020204" pitchFamily="34" charset="0"/>
              <a:cs typeface="Arial" panose="020B0604020202020204" pitchFamily="34" charset="0"/>
            </a:endParaRPr>
          </a:p>
        </p:txBody>
      </p:sp>
      <p:sp>
        <p:nvSpPr>
          <p:cNvPr id="18" name="TextBox 17"/>
          <p:cNvSpPr txBox="1"/>
          <p:nvPr/>
        </p:nvSpPr>
        <p:spPr>
          <a:xfrm>
            <a:off x="4067416" y="3409755"/>
            <a:ext cx="2209800" cy="738664"/>
          </a:xfrm>
          <a:prstGeom prst="rect">
            <a:avLst/>
          </a:prstGeom>
          <a:solidFill>
            <a:schemeClr val="accent4">
              <a:lumMod val="60000"/>
              <a:lumOff val="4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fontAlgn="t"/>
            <a:r>
              <a:rPr lang="en-US" sz="1400" b="1" u="none" strike="noStrike" dirty="0">
                <a:solidFill>
                  <a:srgbClr val="000000"/>
                </a:solidFill>
                <a:effectLst/>
                <a:latin typeface="Arial" panose="020B0604020202020204" pitchFamily="34" charset="0"/>
                <a:cs typeface="Arial" panose="020B0604020202020204" pitchFamily="34" charset="0"/>
              </a:rPr>
              <a:t>U01 Compulsive Oxycodone Intake </a:t>
            </a:r>
            <a:r>
              <a:rPr lang="en-US" sz="1400" b="1" dirty="0">
                <a:solidFill>
                  <a:srgbClr val="000000"/>
                </a:solidFill>
                <a:latin typeface="Arial" panose="020B0604020202020204" pitchFamily="34" charset="0"/>
                <a:cs typeface="Arial" panose="020B0604020202020204" pitchFamily="34" charset="0"/>
              </a:rPr>
              <a:t>(George, Palmer UCSD)</a:t>
            </a:r>
            <a:endParaRPr lang="en-US" sz="1400" b="1" u="none" strike="noStrike" dirty="0">
              <a:solidFill>
                <a:srgbClr val="000000"/>
              </a:solidFill>
              <a:effectLst/>
              <a:latin typeface="Arial" panose="020B0604020202020204" pitchFamily="34" charset="0"/>
              <a:cs typeface="Arial" panose="020B0604020202020204" pitchFamily="34" charset="0"/>
            </a:endParaRPr>
          </a:p>
        </p:txBody>
      </p:sp>
      <p:sp>
        <p:nvSpPr>
          <p:cNvPr id="13" name="TextBox 12"/>
          <p:cNvSpPr txBox="1"/>
          <p:nvPr/>
        </p:nvSpPr>
        <p:spPr>
          <a:xfrm>
            <a:off x="10299332" y="3115758"/>
            <a:ext cx="1789749" cy="584775"/>
          </a:xfrm>
          <a:prstGeom prst="rect">
            <a:avLst/>
          </a:prstGeom>
          <a:solidFill>
            <a:schemeClr val="accent5">
              <a:lumMod val="40000"/>
              <a:lumOff val="6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b="1" dirty="0"/>
              <a:t>Research Project 4: Analysis (UCSD)</a:t>
            </a:r>
          </a:p>
        </p:txBody>
      </p:sp>
      <p:sp>
        <p:nvSpPr>
          <p:cNvPr id="14" name="TextBox 13"/>
          <p:cNvSpPr txBox="1"/>
          <p:nvPr/>
        </p:nvSpPr>
        <p:spPr>
          <a:xfrm>
            <a:off x="4094131" y="1720897"/>
            <a:ext cx="2198180" cy="738664"/>
          </a:xfrm>
          <a:prstGeom prst="rect">
            <a:avLst/>
          </a:prstGeom>
          <a:solidFill>
            <a:schemeClr val="accent5">
              <a:lumMod val="40000"/>
              <a:lumOff val="6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b="1" dirty="0">
                <a:latin typeface="Arial" panose="020B0604020202020204" pitchFamily="34" charset="0"/>
                <a:cs typeface="Arial" panose="020B0604020202020204" pitchFamily="34" charset="0"/>
              </a:rPr>
              <a:t>Research Project 3: Behavioral regulation</a:t>
            </a:r>
          </a:p>
          <a:p>
            <a:r>
              <a:rPr lang="en-US" sz="1400" b="1" dirty="0">
                <a:latin typeface="Arial" panose="020B0604020202020204" pitchFamily="34" charset="0"/>
                <a:cs typeface="Arial" panose="020B0604020202020204" pitchFamily="34" charset="0"/>
              </a:rPr>
              <a:t>(RIA)</a:t>
            </a:r>
          </a:p>
        </p:txBody>
      </p:sp>
      <p:sp>
        <p:nvSpPr>
          <p:cNvPr id="26" name="TextBox 25"/>
          <p:cNvSpPr txBox="1"/>
          <p:nvPr/>
        </p:nvSpPr>
        <p:spPr>
          <a:xfrm>
            <a:off x="8748141" y="2992648"/>
            <a:ext cx="1219200" cy="830997"/>
          </a:xfrm>
          <a:prstGeom prst="rect">
            <a:avLst/>
          </a:prstGeom>
          <a:solidFill>
            <a:schemeClr val="accent5">
              <a:lumMod val="40000"/>
              <a:lumOff val="60000"/>
              <a:alpha val="6902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b="1" dirty="0"/>
              <a:t>Core C: Sequencing (UCSD)</a:t>
            </a:r>
          </a:p>
        </p:txBody>
      </p:sp>
      <p:sp>
        <p:nvSpPr>
          <p:cNvPr id="45" name="TextBox 44"/>
          <p:cNvSpPr txBox="1"/>
          <p:nvPr/>
        </p:nvSpPr>
        <p:spPr>
          <a:xfrm>
            <a:off x="4101081" y="38196"/>
            <a:ext cx="2198180" cy="738664"/>
          </a:xfrm>
          <a:prstGeom prst="rect">
            <a:avLst/>
          </a:prstGeom>
          <a:solidFill>
            <a:schemeClr val="accent5">
              <a:lumMod val="40000"/>
              <a:lumOff val="6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b="1" dirty="0">
                <a:latin typeface="Arial" panose="020B0604020202020204" pitchFamily="34" charset="0"/>
                <a:cs typeface="Arial" panose="020B0604020202020204" pitchFamily="34" charset="0"/>
              </a:rPr>
              <a:t>Research Project 1: Incentive salience (U Michigan)</a:t>
            </a:r>
          </a:p>
        </p:txBody>
      </p:sp>
      <p:sp>
        <p:nvSpPr>
          <p:cNvPr id="46" name="TextBox 45"/>
          <p:cNvSpPr txBox="1"/>
          <p:nvPr/>
        </p:nvSpPr>
        <p:spPr>
          <a:xfrm>
            <a:off x="4114800" y="880880"/>
            <a:ext cx="2198180" cy="738664"/>
          </a:xfrm>
          <a:prstGeom prst="rect">
            <a:avLst/>
          </a:prstGeom>
          <a:solidFill>
            <a:schemeClr val="accent5">
              <a:lumMod val="40000"/>
              <a:lumOff val="6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b="1" dirty="0">
                <a:latin typeface="Arial" panose="020B0604020202020204" pitchFamily="34" charset="0"/>
                <a:cs typeface="Arial" panose="020B0604020202020204" pitchFamily="34" charset="0"/>
              </a:rPr>
              <a:t>Research Project 2:</a:t>
            </a:r>
          </a:p>
          <a:p>
            <a:r>
              <a:rPr lang="en-US" sz="1400" b="1" dirty="0">
                <a:latin typeface="Arial" panose="020B0604020202020204" pitchFamily="34" charset="0"/>
                <a:cs typeface="Arial" panose="020B0604020202020204" pitchFamily="34" charset="0"/>
              </a:rPr>
              <a:t>Nicotine Self-admin (UTHSC)</a:t>
            </a:r>
          </a:p>
        </p:txBody>
      </p:sp>
      <p:sp>
        <p:nvSpPr>
          <p:cNvPr id="47" name="TextBox 46"/>
          <p:cNvSpPr txBox="1"/>
          <p:nvPr/>
        </p:nvSpPr>
        <p:spPr>
          <a:xfrm>
            <a:off x="4088403" y="4244599"/>
            <a:ext cx="2198180" cy="738664"/>
          </a:xfrm>
          <a:prstGeom prst="rect">
            <a:avLst/>
          </a:prstGeom>
          <a:solidFill>
            <a:schemeClr val="accent4">
              <a:lumMod val="60000"/>
              <a:lumOff val="4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b="1" dirty="0">
                <a:solidFill>
                  <a:schemeClr val="dk1"/>
                </a:solidFill>
                <a:latin typeface="Arial" panose="020B0604020202020204" pitchFamily="34" charset="0"/>
                <a:cs typeface="Arial" panose="020B0604020202020204" pitchFamily="34" charset="0"/>
              </a:rPr>
              <a:t>U01 Avoidance learning in addiction (Jhou MUSC)</a:t>
            </a:r>
          </a:p>
        </p:txBody>
      </p:sp>
      <p:sp>
        <p:nvSpPr>
          <p:cNvPr id="48" name="TextBox 47"/>
          <p:cNvSpPr txBox="1"/>
          <p:nvPr/>
        </p:nvSpPr>
        <p:spPr>
          <a:xfrm>
            <a:off x="4067416" y="5867809"/>
            <a:ext cx="2198180" cy="738664"/>
          </a:xfrm>
          <a:prstGeom prst="rect">
            <a:avLst/>
          </a:prstGeom>
          <a:solidFill>
            <a:schemeClr val="accent4">
              <a:lumMod val="60000"/>
              <a:lumOff val="4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b="1" dirty="0">
                <a:solidFill>
                  <a:schemeClr val="dk1"/>
                </a:solidFill>
                <a:latin typeface="Arial" panose="020B0604020202020204" pitchFamily="34" charset="0"/>
                <a:cs typeface="Arial" panose="020B0604020202020204" pitchFamily="34" charset="0"/>
              </a:rPr>
              <a:t>U01 Delay discounting (Mitchell, Hitzemann OHSU)</a:t>
            </a:r>
          </a:p>
        </p:txBody>
      </p:sp>
      <p:cxnSp>
        <p:nvCxnSpPr>
          <p:cNvPr id="57" name="Straight Arrow Connector 56"/>
          <p:cNvCxnSpPr>
            <a:stCxn id="4" idx="3"/>
            <a:endCxn id="46" idx="1"/>
          </p:cNvCxnSpPr>
          <p:nvPr/>
        </p:nvCxnSpPr>
        <p:spPr>
          <a:xfrm flipV="1">
            <a:off x="1803400" y="1250212"/>
            <a:ext cx="2311400" cy="21579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 idx="3"/>
            <a:endCxn id="45" idx="1"/>
          </p:cNvCxnSpPr>
          <p:nvPr/>
        </p:nvCxnSpPr>
        <p:spPr>
          <a:xfrm flipV="1">
            <a:off x="1803400" y="407528"/>
            <a:ext cx="2297681" cy="300062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4" idx="3"/>
            <a:endCxn id="47" idx="1"/>
          </p:cNvCxnSpPr>
          <p:nvPr/>
        </p:nvCxnSpPr>
        <p:spPr>
          <a:xfrm>
            <a:off x="1803400" y="3408149"/>
            <a:ext cx="2285003" cy="120578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4" idx="3"/>
            <a:endCxn id="48" idx="1"/>
          </p:cNvCxnSpPr>
          <p:nvPr/>
        </p:nvCxnSpPr>
        <p:spPr>
          <a:xfrm>
            <a:off x="1803400" y="3408149"/>
            <a:ext cx="2264016" cy="282899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45" idx="3"/>
            <a:endCxn id="26" idx="1"/>
          </p:cNvCxnSpPr>
          <p:nvPr/>
        </p:nvCxnSpPr>
        <p:spPr>
          <a:xfrm>
            <a:off x="6299261" y="407528"/>
            <a:ext cx="2448880" cy="300061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6" idx="3"/>
            <a:endCxn id="26" idx="1"/>
          </p:cNvCxnSpPr>
          <p:nvPr/>
        </p:nvCxnSpPr>
        <p:spPr>
          <a:xfrm>
            <a:off x="6312980" y="1250212"/>
            <a:ext cx="2435161" cy="21579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14" idx="3"/>
            <a:endCxn id="26" idx="1"/>
          </p:cNvCxnSpPr>
          <p:nvPr/>
        </p:nvCxnSpPr>
        <p:spPr>
          <a:xfrm>
            <a:off x="6292311" y="2090229"/>
            <a:ext cx="2455830" cy="13179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15" idx="3"/>
            <a:endCxn id="26" idx="1"/>
          </p:cNvCxnSpPr>
          <p:nvPr/>
        </p:nvCxnSpPr>
        <p:spPr>
          <a:xfrm>
            <a:off x="6283026" y="2934658"/>
            <a:ext cx="2465115" cy="4734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18" idx="3"/>
            <a:endCxn id="26" idx="1"/>
          </p:cNvCxnSpPr>
          <p:nvPr/>
        </p:nvCxnSpPr>
        <p:spPr>
          <a:xfrm flipV="1">
            <a:off x="6277216" y="3408147"/>
            <a:ext cx="2470925" cy="3709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47" idx="3"/>
            <a:endCxn id="26" idx="1"/>
          </p:cNvCxnSpPr>
          <p:nvPr/>
        </p:nvCxnSpPr>
        <p:spPr>
          <a:xfrm flipV="1">
            <a:off x="6286583" y="3408147"/>
            <a:ext cx="2461558" cy="120578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48" idx="3"/>
            <a:endCxn id="26" idx="1"/>
          </p:cNvCxnSpPr>
          <p:nvPr/>
        </p:nvCxnSpPr>
        <p:spPr>
          <a:xfrm flipV="1">
            <a:off x="6265596" y="3408147"/>
            <a:ext cx="2482545" cy="282899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26" idx="3"/>
            <a:endCxn id="13" idx="1"/>
          </p:cNvCxnSpPr>
          <p:nvPr/>
        </p:nvCxnSpPr>
        <p:spPr>
          <a:xfrm flipV="1">
            <a:off x="9967341" y="3408146"/>
            <a:ext cx="331991"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8127999" y="194008"/>
            <a:ext cx="3941187" cy="2309546"/>
            <a:chOff x="8127999" y="536908"/>
            <a:chExt cx="3941187" cy="2309546"/>
          </a:xfrm>
        </p:grpSpPr>
        <p:sp>
          <p:nvSpPr>
            <p:cNvPr id="143" name="TextBox 142"/>
            <p:cNvSpPr txBox="1"/>
            <p:nvPr/>
          </p:nvSpPr>
          <p:spPr>
            <a:xfrm>
              <a:off x="8127999" y="536908"/>
              <a:ext cx="3941187" cy="830997"/>
            </a:xfrm>
            <a:prstGeom prst="rect">
              <a:avLst/>
            </a:prstGeom>
            <a:noFill/>
          </p:spPr>
          <p:txBody>
            <a:bodyPr wrap="square" rtlCol="0">
              <a:spAutoFit/>
            </a:bodyPr>
            <a:lstStyle/>
            <a:p>
              <a:r>
                <a:rPr lang="en-US" sz="4800" dirty="0"/>
                <a:t>The Ecosystem</a:t>
              </a:r>
            </a:p>
          </p:txBody>
        </p:sp>
        <p:pic>
          <p:nvPicPr>
            <p:cNvPr id="3074" name="Picture 2" descr="https://myweb.rollins.edu/jsiry/Hydrocyc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6563" y="1296060"/>
              <a:ext cx="3019188" cy="15503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0" name="Group 149"/>
          <p:cNvGrpSpPr/>
          <p:nvPr/>
        </p:nvGrpSpPr>
        <p:grpSpPr>
          <a:xfrm>
            <a:off x="120681" y="194007"/>
            <a:ext cx="3390900" cy="1978691"/>
            <a:chOff x="120681" y="536907"/>
            <a:chExt cx="3390900" cy="1978691"/>
          </a:xfrm>
        </p:grpSpPr>
        <p:sp>
          <p:nvSpPr>
            <p:cNvPr id="147" name="TextBox 146"/>
            <p:cNvSpPr txBox="1"/>
            <p:nvPr/>
          </p:nvSpPr>
          <p:spPr>
            <a:xfrm>
              <a:off x="120681" y="536907"/>
              <a:ext cx="3390900" cy="830997"/>
            </a:xfrm>
            <a:prstGeom prst="rect">
              <a:avLst/>
            </a:prstGeom>
            <a:noFill/>
          </p:spPr>
          <p:txBody>
            <a:bodyPr wrap="square" rtlCol="0">
              <a:spAutoFit/>
            </a:bodyPr>
            <a:lstStyle/>
            <a:p>
              <a:r>
                <a:rPr lang="en-US" sz="4800" dirty="0" err="1"/>
                <a:t>AllofUS</a:t>
              </a:r>
              <a:r>
                <a:rPr lang="en-US" sz="4800" dirty="0"/>
                <a:t>-rats</a:t>
              </a:r>
            </a:p>
          </p:txBody>
        </p:sp>
        <p:pic>
          <p:nvPicPr>
            <p:cNvPr id="3078" name="Picture 6" descr="https://scontent-lax3-1.xx.fbcdn.net/v/t1.0-1/p200x200/18447621_622426917965340_3856804992931496570_n.jpg?_nc_cat=0&amp;oh=5532164685b1d7f6588f4301a0e645c6&amp;oe=5BB4FE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5" y="1251953"/>
              <a:ext cx="1263645" cy="1263645"/>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p:cNvSpPr txBox="1"/>
          <p:nvPr/>
        </p:nvSpPr>
        <p:spPr>
          <a:xfrm>
            <a:off x="4067416" y="5056204"/>
            <a:ext cx="2198180" cy="738664"/>
          </a:xfrm>
          <a:prstGeom prst="rect">
            <a:avLst/>
          </a:prstGeom>
          <a:solidFill>
            <a:schemeClr val="accent4">
              <a:lumMod val="60000"/>
              <a:lumOff val="4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b="1" dirty="0">
                <a:solidFill>
                  <a:schemeClr val="dk1"/>
                </a:solidFill>
                <a:latin typeface="Arial" panose="020B0604020202020204" pitchFamily="34" charset="0"/>
                <a:cs typeface="Arial" panose="020B0604020202020204" pitchFamily="34" charset="0"/>
              </a:rPr>
              <a:t>U01 Heroine Self Administration (Kalivas et al, MUSC)</a:t>
            </a:r>
          </a:p>
        </p:txBody>
      </p:sp>
      <p:cxnSp>
        <p:nvCxnSpPr>
          <p:cNvPr id="50" name="Straight Arrow Connector 49"/>
          <p:cNvCxnSpPr>
            <a:stCxn id="4" idx="3"/>
            <a:endCxn id="49" idx="1"/>
          </p:cNvCxnSpPr>
          <p:nvPr/>
        </p:nvCxnSpPr>
        <p:spPr>
          <a:xfrm>
            <a:off x="1803400" y="3408149"/>
            <a:ext cx="2264016" cy="20173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9" idx="3"/>
            <a:endCxn id="26" idx="1"/>
          </p:cNvCxnSpPr>
          <p:nvPr/>
        </p:nvCxnSpPr>
        <p:spPr>
          <a:xfrm flipV="1">
            <a:off x="6265596" y="3408147"/>
            <a:ext cx="2482545" cy="20173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9390794" y="5760087"/>
            <a:ext cx="2198180" cy="954107"/>
          </a:xfrm>
          <a:prstGeom prst="rect">
            <a:avLst/>
          </a:prstGeom>
          <a:solidFill>
            <a:schemeClr val="accent4">
              <a:lumMod val="60000"/>
              <a:lumOff val="4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b="1" dirty="0">
                <a:solidFill>
                  <a:schemeClr val="dk1"/>
                </a:solidFill>
                <a:latin typeface="Arial" panose="020B0604020202020204" pitchFamily="34" charset="0"/>
                <a:cs typeface="Arial" panose="020B0604020202020204" pitchFamily="34" charset="0"/>
              </a:rPr>
              <a:t>U01 Single Cell RNASeq in Oxycodone Exposed rats </a:t>
            </a:r>
          </a:p>
          <a:p>
            <a:r>
              <a:rPr lang="en-US" sz="1400" b="1" dirty="0">
                <a:solidFill>
                  <a:schemeClr val="dk1"/>
                </a:solidFill>
                <a:latin typeface="Arial" panose="020B0604020202020204" pitchFamily="34" charset="0"/>
                <a:cs typeface="Arial" panose="020B0604020202020204" pitchFamily="34" charset="0"/>
              </a:rPr>
              <a:t>(Telese, UCSD)</a:t>
            </a:r>
          </a:p>
        </p:txBody>
      </p:sp>
      <p:sp>
        <p:nvSpPr>
          <p:cNvPr id="33" name="TextBox 32"/>
          <p:cNvSpPr txBox="1"/>
          <p:nvPr/>
        </p:nvSpPr>
        <p:spPr>
          <a:xfrm>
            <a:off x="296607" y="5643716"/>
            <a:ext cx="2515419" cy="923330"/>
          </a:xfrm>
          <a:prstGeom prst="rect">
            <a:avLst/>
          </a:prstGeom>
          <a:noFill/>
        </p:spPr>
        <p:txBody>
          <a:bodyPr wrap="square" rtlCol="0">
            <a:spAutoFit/>
          </a:bodyPr>
          <a:lstStyle/>
          <a:p>
            <a:r>
              <a:rPr lang="en-US" dirty="0"/>
              <a:t>Total sample size from all funded grants 15,696 HS rats</a:t>
            </a:r>
          </a:p>
        </p:txBody>
      </p:sp>
      <p:sp>
        <p:nvSpPr>
          <p:cNvPr id="61" name="TextBox 60"/>
          <p:cNvSpPr txBox="1"/>
          <p:nvPr/>
        </p:nvSpPr>
        <p:spPr>
          <a:xfrm>
            <a:off x="9377571" y="4594307"/>
            <a:ext cx="2198180" cy="954107"/>
          </a:xfrm>
          <a:prstGeom prst="rect">
            <a:avLst/>
          </a:prstGeom>
          <a:solidFill>
            <a:schemeClr val="accent4">
              <a:lumMod val="60000"/>
              <a:lumOff val="4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b="1" dirty="0">
                <a:solidFill>
                  <a:schemeClr val="dk1"/>
                </a:solidFill>
                <a:latin typeface="Arial" panose="020B0604020202020204" pitchFamily="34" charset="0"/>
                <a:cs typeface="Arial" panose="020B0604020202020204" pitchFamily="34" charset="0"/>
              </a:rPr>
              <a:t>U01 SV and TRs in mice and rats </a:t>
            </a:r>
          </a:p>
          <a:p>
            <a:r>
              <a:rPr lang="en-US" sz="1400" b="1" dirty="0">
                <a:solidFill>
                  <a:schemeClr val="dk1"/>
                </a:solidFill>
                <a:latin typeface="Arial" panose="020B0604020202020204" pitchFamily="34" charset="0"/>
                <a:cs typeface="Arial" panose="020B0604020202020204" pitchFamily="34" charset="0"/>
              </a:rPr>
              <a:t>(Palmer, Sebat and Gymrek UCSD)</a:t>
            </a:r>
          </a:p>
        </p:txBody>
      </p:sp>
    </p:spTree>
    <p:extLst>
      <p:ext uri="{BB962C8B-B14F-4D97-AF65-F5344CB8AC3E}">
        <p14:creationId xmlns:p14="http://schemas.microsoft.com/office/powerpoint/2010/main" val="14553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additive="base">
                                        <p:cTn id="7" dur="500" fill="hold"/>
                                        <p:tgtEl>
                                          <p:spTgt spid="148"/>
                                        </p:tgtEl>
                                        <p:attrNameLst>
                                          <p:attrName>ppt_x</p:attrName>
                                        </p:attrNameLst>
                                      </p:cBhvr>
                                      <p:tavLst>
                                        <p:tav tm="0">
                                          <p:val>
                                            <p:strVal val="#ppt_x"/>
                                          </p:val>
                                        </p:tav>
                                        <p:tav tm="100000">
                                          <p:val>
                                            <p:strVal val="#ppt_x"/>
                                          </p:val>
                                        </p:tav>
                                      </p:tavLst>
                                    </p:anim>
                                    <p:anim calcmode="lin" valueType="num">
                                      <p:cBhvr additive="base">
                                        <p:cTn id="8"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0"/>
                                        </p:tgtEl>
                                        <p:attrNameLst>
                                          <p:attrName>style.visibility</p:attrName>
                                        </p:attrNameLst>
                                      </p:cBhvr>
                                      <p:to>
                                        <p:strVal val="visible"/>
                                      </p:to>
                                    </p:set>
                                    <p:anim calcmode="lin" valueType="num">
                                      <p:cBhvr additive="base">
                                        <p:cTn id="13" dur="500" fill="hold"/>
                                        <p:tgtEl>
                                          <p:spTgt spid="150"/>
                                        </p:tgtEl>
                                        <p:attrNameLst>
                                          <p:attrName>ppt_x</p:attrName>
                                        </p:attrNameLst>
                                      </p:cBhvr>
                                      <p:tavLst>
                                        <p:tav tm="0">
                                          <p:val>
                                            <p:strVal val="#ppt_x"/>
                                          </p:val>
                                        </p:tav>
                                        <p:tav tm="100000">
                                          <p:val>
                                            <p:strVal val="#ppt_x"/>
                                          </p:val>
                                        </p:tav>
                                      </p:tavLst>
                                    </p:anim>
                                    <p:anim calcmode="lin" valueType="num">
                                      <p:cBhvr additive="base">
                                        <p:cTn id="14"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9053" y="2859314"/>
            <a:ext cx="6616235" cy="1107996"/>
          </a:xfrm>
          <a:prstGeom prst="rect">
            <a:avLst/>
          </a:prstGeom>
          <a:noFill/>
        </p:spPr>
        <p:txBody>
          <a:bodyPr wrap="none" rtlCol="0">
            <a:spAutoFit/>
          </a:bodyPr>
          <a:lstStyle/>
          <a:p>
            <a:r>
              <a:rPr lang="en-US" sz="6600" dirty="0"/>
              <a:t>A few quick stories</a:t>
            </a:r>
          </a:p>
        </p:txBody>
      </p:sp>
    </p:spTree>
    <p:extLst>
      <p:ext uri="{BB962C8B-B14F-4D97-AF65-F5344CB8AC3E}">
        <p14:creationId xmlns:p14="http://schemas.microsoft.com/office/powerpoint/2010/main" val="2053395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GWAS for body weight (n=3,184; h²= 0.46)</a:t>
            </a:r>
          </a:p>
        </p:txBody>
      </p:sp>
      <p:pic>
        <p:nvPicPr>
          <p:cNvPr id="6" name="Picture 5"/>
          <p:cNvPicPr>
            <a:picLocks noChangeAspect="1"/>
          </p:cNvPicPr>
          <p:nvPr/>
        </p:nvPicPr>
        <p:blipFill rotWithShape="1">
          <a:blip r:embed="rId2"/>
          <a:srcRect l="12222" t="30477" r="13650" b="26593"/>
          <a:stretch/>
        </p:blipFill>
        <p:spPr>
          <a:xfrm>
            <a:off x="1" y="2017485"/>
            <a:ext cx="12192000" cy="3824686"/>
          </a:xfrm>
          <a:prstGeom prst="rect">
            <a:avLst/>
          </a:prstGeom>
        </p:spPr>
      </p:pic>
      <p:sp>
        <p:nvSpPr>
          <p:cNvPr id="2" name="TextBox 1"/>
          <p:cNvSpPr txBox="1"/>
          <p:nvPr/>
        </p:nvSpPr>
        <p:spPr>
          <a:xfrm>
            <a:off x="9576620" y="6469623"/>
            <a:ext cx="2598917" cy="369332"/>
          </a:xfrm>
          <a:prstGeom prst="rect">
            <a:avLst/>
          </a:prstGeom>
          <a:noFill/>
        </p:spPr>
        <p:txBody>
          <a:bodyPr wrap="none" rtlCol="0">
            <a:spAutoFit/>
          </a:bodyPr>
          <a:lstStyle/>
          <a:p>
            <a:r>
              <a:rPr lang="en-US" dirty="0"/>
              <a:t>Chitre et al, Obesity, 2020</a:t>
            </a:r>
          </a:p>
        </p:txBody>
      </p:sp>
    </p:spTree>
    <p:extLst>
      <p:ext uri="{BB962C8B-B14F-4D97-AF65-F5344CB8AC3E}">
        <p14:creationId xmlns:p14="http://schemas.microsoft.com/office/powerpoint/2010/main" val="1547247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860" y="1337188"/>
            <a:ext cx="11041726" cy="409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2883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968" t="27546" r="32381" b="8279"/>
          <a:stretch/>
        </p:blipFill>
        <p:spPr>
          <a:xfrm>
            <a:off x="1647371" y="365125"/>
            <a:ext cx="8897257" cy="6357257"/>
          </a:xfrm>
          <a:prstGeom prst="rect">
            <a:avLst/>
          </a:prstGeom>
        </p:spPr>
      </p:pic>
      <p:sp>
        <p:nvSpPr>
          <p:cNvPr id="3" name="TextBox 2"/>
          <p:cNvSpPr txBox="1"/>
          <p:nvPr/>
        </p:nvSpPr>
        <p:spPr>
          <a:xfrm>
            <a:off x="9684772" y="6469623"/>
            <a:ext cx="2487156" cy="369332"/>
          </a:xfrm>
          <a:prstGeom prst="rect">
            <a:avLst/>
          </a:prstGeom>
          <a:noFill/>
        </p:spPr>
        <p:txBody>
          <a:bodyPr wrap="none" rtlCol="0">
            <a:spAutoFit/>
          </a:bodyPr>
          <a:lstStyle/>
          <a:p>
            <a:r>
              <a:rPr lang="en-US" dirty="0"/>
              <a:t>Chitre et al, unpublished</a:t>
            </a:r>
          </a:p>
        </p:txBody>
      </p:sp>
    </p:spTree>
    <p:extLst>
      <p:ext uri="{BB962C8B-B14F-4D97-AF65-F5344CB8AC3E}">
        <p14:creationId xmlns:p14="http://schemas.microsoft.com/office/powerpoint/2010/main" val="2180238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94"/>
            <a:ext cx="10515600" cy="1325563"/>
          </a:xfrm>
        </p:spPr>
        <p:txBody>
          <a:bodyPr/>
          <a:lstStyle/>
          <a:p>
            <a:r>
              <a:rPr lang="en-US" dirty="0"/>
              <a:t>The mystery of the missing kidney…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6290" y="1877962"/>
            <a:ext cx="7741780" cy="3672682"/>
          </a:xfrm>
        </p:spPr>
      </p:pic>
      <p:pic>
        <p:nvPicPr>
          <p:cNvPr id="6146" name="Picture 2" descr="garrett,-michael_pharma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518" y="1457016"/>
            <a:ext cx="110021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ecureservercdn.net/198.71.233.106/h9j.d46.myftpupload.com/wp-content/uploads/2020/03/thumbnail_Gutierrez_L-photo.jpg?time=15983735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826" y="3294266"/>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omita-Mitchell Lab"/>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294587" y="5116886"/>
            <a:ext cx="1030077"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387" y="6488668"/>
            <a:ext cx="1690399" cy="307777"/>
          </a:xfrm>
          <a:prstGeom prst="rect">
            <a:avLst/>
          </a:prstGeom>
          <a:noFill/>
        </p:spPr>
        <p:txBody>
          <a:bodyPr wrap="none" rtlCol="0">
            <a:spAutoFit/>
          </a:bodyPr>
          <a:lstStyle/>
          <a:p>
            <a:r>
              <a:rPr lang="en-US" sz="1400" dirty="0"/>
              <a:t>Leah Solberg Woods</a:t>
            </a:r>
          </a:p>
        </p:txBody>
      </p:sp>
      <p:sp>
        <p:nvSpPr>
          <p:cNvPr id="9" name="TextBox 8"/>
          <p:cNvSpPr txBox="1"/>
          <p:nvPr/>
        </p:nvSpPr>
        <p:spPr>
          <a:xfrm>
            <a:off x="123826" y="2843246"/>
            <a:ext cx="1339341" cy="307777"/>
          </a:xfrm>
          <a:prstGeom prst="rect">
            <a:avLst/>
          </a:prstGeom>
          <a:noFill/>
        </p:spPr>
        <p:txBody>
          <a:bodyPr wrap="none" rtlCol="0">
            <a:spAutoFit/>
          </a:bodyPr>
          <a:lstStyle/>
          <a:p>
            <a:r>
              <a:rPr lang="en-US" sz="1400" dirty="0"/>
              <a:t>Michael Garrett</a:t>
            </a:r>
          </a:p>
        </p:txBody>
      </p:sp>
      <p:sp>
        <p:nvSpPr>
          <p:cNvPr id="3" name="TextBox 2"/>
          <p:cNvSpPr txBox="1"/>
          <p:nvPr/>
        </p:nvSpPr>
        <p:spPr>
          <a:xfrm>
            <a:off x="58611" y="4660492"/>
            <a:ext cx="1544045" cy="954107"/>
          </a:xfrm>
          <a:prstGeom prst="rect">
            <a:avLst/>
          </a:prstGeom>
          <a:noFill/>
        </p:spPr>
        <p:txBody>
          <a:bodyPr wrap="square" rtlCol="0">
            <a:spAutoFit/>
          </a:bodyPr>
          <a:lstStyle/>
          <a:p>
            <a:pPr algn="ctr"/>
            <a:r>
              <a:rPr lang="en-US" sz="1400" dirty="0"/>
              <a:t>Joel David Leal Gutierrez</a:t>
            </a:r>
          </a:p>
          <a:p>
            <a:pPr algn="ctr"/>
            <a:br>
              <a:rPr lang="en-US" sz="1400" dirty="0"/>
            </a:br>
            <a:endParaRPr lang="en-US" sz="1400" dirty="0"/>
          </a:p>
        </p:txBody>
      </p:sp>
    </p:spTree>
    <p:extLst>
      <p:ext uri="{BB962C8B-B14F-4D97-AF65-F5344CB8AC3E}">
        <p14:creationId xmlns:p14="http://schemas.microsoft.com/office/powerpoint/2010/main" val="3113880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1E4B9BC-ADB2-4F71-A979-BC5FDB750E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537"/>
          <a:stretch/>
        </p:blipFill>
        <p:spPr>
          <a:xfrm>
            <a:off x="39327" y="1337186"/>
            <a:ext cx="12103865" cy="4811180"/>
          </a:xfrm>
          <a:prstGeom prst="rect">
            <a:avLst/>
          </a:prstGeom>
        </p:spPr>
      </p:pic>
      <p:sp>
        <p:nvSpPr>
          <p:cNvPr id="7" name="Title 1"/>
          <p:cNvSpPr>
            <a:spLocks noGrp="1"/>
          </p:cNvSpPr>
          <p:nvPr>
            <p:ph type="title"/>
          </p:nvPr>
        </p:nvSpPr>
        <p:spPr>
          <a:xfrm>
            <a:off x="838200" y="20994"/>
            <a:ext cx="10515600" cy="1325563"/>
          </a:xfrm>
        </p:spPr>
        <p:txBody>
          <a:bodyPr/>
          <a:lstStyle/>
          <a:p>
            <a:r>
              <a:rPr lang="en-US" dirty="0"/>
              <a:t>The mystery of the missing kidney…</a:t>
            </a:r>
          </a:p>
        </p:txBody>
      </p:sp>
      <p:graphicFrame>
        <p:nvGraphicFramePr>
          <p:cNvPr id="4" name="Table 3">
            <a:extLst>
              <a:ext uri="{FF2B5EF4-FFF2-40B4-BE49-F238E27FC236}">
                <a16:creationId xmlns:a16="http://schemas.microsoft.com/office/drawing/2014/main" id="{F889D54D-6ECD-48E0-9760-D50E19E35237}"/>
              </a:ext>
            </a:extLst>
          </p:cNvPr>
          <p:cNvGraphicFramePr>
            <a:graphicFrameLocks noGrp="1"/>
          </p:cNvGraphicFramePr>
          <p:nvPr>
            <p:extLst>
              <p:ext uri="{D42A27DB-BD31-4B8C-83A1-F6EECF244321}">
                <p14:modId xmlns:p14="http://schemas.microsoft.com/office/powerpoint/2010/main" val="723067920"/>
              </p:ext>
            </p:extLst>
          </p:nvPr>
        </p:nvGraphicFramePr>
        <p:xfrm>
          <a:off x="9270244" y="1119797"/>
          <a:ext cx="2362199" cy="1116330"/>
        </p:xfrm>
        <a:graphic>
          <a:graphicData uri="http://schemas.openxmlformats.org/drawingml/2006/table">
            <a:tbl>
              <a:tblPr>
                <a:tableStyleId>{5C22544A-7EE6-4342-B048-85BDC9FD1C3A}</a:tableStyleId>
              </a:tblPr>
              <a:tblGrid>
                <a:gridCol w="1351914">
                  <a:extLst>
                    <a:ext uri="{9D8B030D-6E8A-4147-A177-3AD203B41FA5}">
                      <a16:colId xmlns:a16="http://schemas.microsoft.com/office/drawing/2014/main" val="4136416888"/>
                    </a:ext>
                  </a:extLst>
                </a:gridCol>
                <a:gridCol w="1010285">
                  <a:extLst>
                    <a:ext uri="{9D8B030D-6E8A-4147-A177-3AD203B41FA5}">
                      <a16:colId xmlns:a16="http://schemas.microsoft.com/office/drawing/2014/main" val="511730415"/>
                    </a:ext>
                  </a:extLst>
                </a:gridCol>
              </a:tblGrid>
              <a:tr h="184150">
                <a:tc>
                  <a:txBody>
                    <a:bodyPr/>
                    <a:lstStyle/>
                    <a:p>
                      <a:pPr algn="ctr" fontAlgn="b"/>
                      <a:endParaRPr lang="en-US" sz="2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Calibri" panose="020F0502020204030204" pitchFamily="34" charset="0"/>
                        </a:rPr>
                        <a:t>N</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3609836"/>
                  </a:ext>
                </a:extLst>
              </a:tr>
              <a:tr h="184150">
                <a:tc>
                  <a:txBody>
                    <a:bodyPr/>
                    <a:lstStyle/>
                    <a:p>
                      <a:pPr algn="ctr" fontAlgn="b"/>
                      <a:r>
                        <a:rPr lang="en-US" sz="2400" b="0" i="0" u="none" strike="noStrike" dirty="0">
                          <a:solidFill>
                            <a:srgbClr val="000000"/>
                          </a:solidFill>
                          <a:effectLst/>
                          <a:latin typeface="Calibri" panose="020F0502020204030204" pitchFamily="34" charset="0"/>
                        </a:rPr>
                        <a:t>Control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5,576</a:t>
                      </a:r>
                      <a:endParaRPr lang="en-US" sz="2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5041530"/>
                  </a:ext>
                </a:extLst>
              </a:tr>
              <a:tr h="184150">
                <a:tc>
                  <a:txBody>
                    <a:bodyPr/>
                    <a:lstStyle/>
                    <a:p>
                      <a:pPr algn="ctr" fontAlgn="b"/>
                      <a:r>
                        <a:rPr lang="en-US" sz="2400" b="0" i="0" u="none" strike="noStrike" dirty="0">
                          <a:solidFill>
                            <a:srgbClr val="000000"/>
                          </a:solidFill>
                          <a:effectLst/>
                          <a:latin typeface="Calibri" panose="020F0502020204030204" pitchFamily="34" charset="0"/>
                        </a:rPr>
                        <a:t>Case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110</a:t>
                      </a:r>
                      <a:endParaRPr lang="en-US" sz="2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4227371"/>
                  </a:ext>
                </a:extLst>
              </a:tr>
            </a:tbl>
          </a:graphicData>
        </a:graphic>
      </p:graphicFrame>
    </p:spTree>
    <p:extLst>
      <p:ext uri="{BB962C8B-B14F-4D97-AF65-F5344CB8AC3E}">
        <p14:creationId xmlns:p14="http://schemas.microsoft.com/office/powerpoint/2010/main" val="2760935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74"/>
            <a:ext cx="10515600" cy="1325563"/>
          </a:xfrm>
        </p:spPr>
        <p:txBody>
          <a:bodyPr/>
          <a:lstStyle/>
          <a:p>
            <a:pPr algn="ctr"/>
            <a:r>
              <a:rPr lang="en-US" dirty="0"/>
              <a:t>Microbiome studies</a:t>
            </a:r>
          </a:p>
        </p:txBody>
      </p:sp>
      <p:sp>
        <p:nvSpPr>
          <p:cNvPr id="3" name="Content Placeholder 2"/>
          <p:cNvSpPr>
            <a:spLocks noGrp="1"/>
          </p:cNvSpPr>
          <p:nvPr>
            <p:ph idx="1"/>
          </p:nvPr>
        </p:nvSpPr>
        <p:spPr>
          <a:xfrm>
            <a:off x="438149" y="1288026"/>
            <a:ext cx="11287125" cy="5309419"/>
          </a:xfrm>
        </p:spPr>
        <p:txBody>
          <a:bodyPr>
            <a:normAutofit fontScale="85000" lnSpcReduction="10000"/>
          </a:bodyPr>
          <a:lstStyle/>
          <a:p>
            <a:r>
              <a:rPr lang="en-US" sz="3200" dirty="0"/>
              <a:t>Center for Microbiome Innovation at UCSD is one of the largest in the world</a:t>
            </a:r>
          </a:p>
          <a:p>
            <a:pPr lvl="1"/>
            <a:r>
              <a:rPr lang="en-US" sz="2800" dirty="0"/>
              <a:t>We have collected Cecum from all P50 rats</a:t>
            </a:r>
          </a:p>
          <a:p>
            <a:pPr lvl="1"/>
            <a:r>
              <a:rPr lang="en-US" sz="2800" dirty="0"/>
              <a:t>We received a substantial pilot award from the CMI and additional support from Rob Knight himself</a:t>
            </a:r>
          </a:p>
          <a:p>
            <a:r>
              <a:rPr lang="en-US" sz="3200" dirty="0"/>
              <a:t>we will soon have microbiome (16S) from ~4,800 rats and metabolome in a subset of about 1,100 samples</a:t>
            </a:r>
          </a:p>
          <a:p>
            <a:r>
              <a:rPr lang="en-US" sz="3200" dirty="0"/>
              <a:t>Questions:</a:t>
            </a:r>
          </a:p>
          <a:p>
            <a:pPr lvl="1"/>
            <a:r>
              <a:rPr lang="en-US" sz="2800" dirty="0"/>
              <a:t>How does genotype influence microbiome?</a:t>
            </a:r>
          </a:p>
          <a:p>
            <a:pPr lvl="1"/>
            <a:r>
              <a:rPr lang="en-US" sz="2800" dirty="0"/>
              <a:t>Does microbiome correlated with behavioral and physiological phenotypes?</a:t>
            </a:r>
          </a:p>
          <a:p>
            <a:pPr lvl="1"/>
            <a:r>
              <a:rPr lang="en-US" sz="2800" dirty="0"/>
              <a:t>Does microbiome correlate with gut metabolome?</a:t>
            </a:r>
          </a:p>
          <a:p>
            <a:pPr lvl="1"/>
            <a:r>
              <a:rPr lang="en-US" sz="2800" dirty="0"/>
              <a:t>What is the best way to summarize 16S reads into traits for analysis?</a:t>
            </a:r>
          </a:p>
          <a:p>
            <a:r>
              <a:rPr lang="en-US" sz="3200" dirty="0"/>
              <a:t>Social genetic effects:</a:t>
            </a:r>
          </a:p>
          <a:p>
            <a:pPr lvl="1"/>
            <a:r>
              <a:rPr lang="en-US" sz="2800" dirty="0"/>
              <a:t>Does the genotype of social partners influence the phenotype of their cagemates?</a:t>
            </a:r>
          </a:p>
          <a:p>
            <a:pPr lvl="1"/>
            <a:r>
              <a:rPr lang="en-US" sz="2800" dirty="0"/>
              <a:t>If so, might shared microbiome mediate some of these effects?</a:t>
            </a:r>
            <a:endParaRPr lang="en-US" sz="2400" dirty="0"/>
          </a:p>
          <a:p>
            <a:endParaRPr lang="en-US" sz="3200" dirty="0"/>
          </a:p>
        </p:txBody>
      </p:sp>
    </p:spTree>
    <p:extLst>
      <p:ext uri="{BB962C8B-B14F-4D97-AF65-F5344CB8AC3E}">
        <p14:creationId xmlns:p14="http://schemas.microsoft.com/office/powerpoint/2010/main" val="3348592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03238" y="2483757"/>
            <a:ext cx="7329715" cy="2215991"/>
          </a:xfrm>
          <a:prstGeom prst="rect">
            <a:avLst/>
          </a:prstGeom>
          <a:noFill/>
        </p:spPr>
        <p:txBody>
          <a:bodyPr wrap="square" rtlCol="0">
            <a:spAutoFit/>
          </a:bodyPr>
          <a:lstStyle/>
          <a:p>
            <a:pPr algn="ctr"/>
            <a:r>
              <a:rPr lang="en-US" sz="13800" dirty="0"/>
              <a:t>Reports</a:t>
            </a:r>
          </a:p>
        </p:txBody>
      </p:sp>
    </p:spTree>
    <p:extLst>
      <p:ext uri="{BB962C8B-B14F-4D97-AF65-F5344CB8AC3E}">
        <p14:creationId xmlns:p14="http://schemas.microsoft.com/office/powerpoint/2010/main" val="1864197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2420C0-99BA-4C50-9C2E-7301C72854DA}"/>
              </a:ext>
            </a:extLst>
          </p:cNvPr>
          <p:cNvSpPr txBox="1"/>
          <p:nvPr/>
        </p:nvSpPr>
        <p:spPr>
          <a:xfrm>
            <a:off x="2463800" y="1562100"/>
            <a:ext cx="7454900" cy="369332"/>
          </a:xfrm>
          <a:prstGeom prst="rect">
            <a:avLst/>
          </a:prstGeom>
          <a:noFill/>
        </p:spPr>
        <p:txBody>
          <a:bodyPr wrap="square" rtlCol="0">
            <a:spAutoFit/>
          </a:bodyPr>
          <a:lstStyle/>
          <a:p>
            <a:r>
              <a:rPr lang="en-US" dirty="0"/>
              <a:t>file:///C:/Users/Abraham%20Palmer/Downloads/elevated_plus_maze.html</a:t>
            </a:r>
          </a:p>
        </p:txBody>
      </p:sp>
    </p:spTree>
    <p:extLst>
      <p:ext uri="{BB962C8B-B14F-4D97-AF65-F5344CB8AC3E}">
        <p14:creationId xmlns:p14="http://schemas.microsoft.com/office/powerpoint/2010/main" val="2719861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g8PEBAREBAQEBAQEBEQExEQEBUQERYVExAXFRQQFRIXHCYfFxkjGhIVIS8hIycpLCwsFR4xNTAqNScrLCkBCQoKDgwOGg8PGikkHyQyMTUvKy00NDAsKiwvKjIwLDUqNC8qKjQ0LTUsLCwsLywvLTEpNSwsLCksNCwsLCwsKf/AABEIAMwA9wMBIgACEQEDEQH/xAAbAAEAAwADAQAAAAAAAAAAAAAABQYHAQMEAv/EAEgQAAEDAwAGBAgIDQQDAAAAAAEAAgMEERIFBgcTITEiQVFzFDI0NXJ0srMIIzNhcZG0wxUkJTZCUlNigaGxwcJEVIOEJkOj/8QAGgEBAAMBAQEAAAAAAAAAAAAAAAMEBQECBv/EADkRAAIBAgQBCQYEBgMAAAAAAAABAgMRBBIhMUEFEzIzNFFhcXIUIoGxwfAjc5GhQkNEgtHhBhU1/9oADAMBAAIRAxEAPwDUtN6KrJZg+CZkTGwviAu8OvKx4dJ0Ta7XblwuCfizYtub+jQuj5InOLmCJhiiY2Jsz5w1zZJi92TgOYkZ9XzKP0Fre+pqXQGJrQ0SHIOJPQcByt865q9bnsrhS7ppaZI2Z5EHphpva37ym5id8tuFy77DWzuFtUr7rYsy+Xjgbdi+lHab0oaaMPDQ67w2xNuYJv8AyVWrVjSg5z2RVhBzkox3ZWaDVXSEcTBvgHsa5ljO9zSH7gSXIaBf4uRzSBcEi/jPJu6jGaXJpfCMRfEuxvw4OItf+C50HpY1LXuLQ3F2Ngb9QP8AdRRxVKU4wT1krryPboTUXK2idn5kkiIrJCRGtOjZamn3cJs7eMcbP3ZxB4gOxcPrBUVPq9Wyjdvla1osS9kryXZ1EEjxg4cA0RSNFyb5jlcqN2p7S5NCGlwp2T+ECa+chZju93ysDe+8/kvZrbr6+g0VDpBsLZHSinJiLy1o3zMjZwFzb6EBcGNsAOwAfUvpV3UHWl2lKCKrdG2IyOlGDXFwGErmcyB+qrEgKu7V2pbiWSAyGtmqS90hxax0pLYy0Nu8YEC2Q7LltwuNFaCr45ad0s8b2RSVDngPlLnCUynI5Gzjd0fA8G4m3NdmitbHz1bqcxNaGmUZBxJ6BI5W67JpDWx8VY2mETSC+JuZcQfjLcbW6rqz7JVzZba2v8Ct7VTy5r6Xt8SyoiKsWSO09TTyRBtO8xybyJ2QNrBsgcb9reFiOsEjrULHRaQzZI/e5GZ8johMNy1j4orxXD2klha8NNi0uJJAyuJ3TekTTU8swaHGNuWJNgeI4X/ivBqprG6uikkdG2PB+Fg4uv0Qb8R865dXsQutBVFTb1ep49E0VcJYHSb5sYBLmyTiQNB35dC6z3GQ3fT4vNzaM8W+KbSqrqprk+ulfG6JseEedw8uv0gLcR86tSKSaujtGtCtHPB6HVVBxY8M8csdj1cbcOP0qpO0RpRzGsMrgWRshDjM7pBs8D9/IY3NcXlm9YbOB6BsempnWXTUlKyMxtY4vc4HPLEWYSCS0cBe3z9TQ5xa09bdPyGi8JDBnmWYAF3Kp3PisJ6VhfG/A8CRxI6Skro9rxDEJLmQRsD8iC7INGVy3gTe/LgvQoTVnTr6sSZtY0sLPEdkCHtyBHHla1jwyBuLtLXOm0AUXrDS1EkbRTvcx5fi4tdiQyRro3SC/AlmYkA6zGB1qUVT1610fozcYQtl328vk8tthhysDfx/5L3CDnLLHc7GLk7IQ6P0k5wMsjmtdEQ5rJR0JRvWskaetthGS3rMgPHEg2LRkUjYYxK4ulxBkN/03cX27Bcmw6hYKE0/rY+l0fFWCJr3SCA4FxAG9aCelbquvZqjp51fSsqHMEZc6RuLXFw6Dy3mR8y66clHNw2O5Xa5MqC1hp6wuY6lJsGlz27wMBdC4SRxi/VIQY3HsPzKcKpep20CTSFTJA6BkYZG5+QeXE4va21iP3lBKai0nxJqWGqVYTqQWkd/C5I6N0fXxzs3kjpIS4F+UlyC2kay7R1tdIXG3UWA/pGxROkNo0kVe+jEDCGOLc8yCfis+VlwvKrQd9SxLk3ERUW47pNarZnj1K84SejP7wL60p55b39P7LF86lecJPRn94F9aU88t7+n9li231r9JvS7VP8ALL7UV8URaJJY2FzXuaHva0kRtye4AniGjiT1BQ2tkrX00bmkOa6RrmuaQWkFjiCCOYIXm1+1Vm0lFFDG6KNrHSSl77l2QhcyOIAD5N5kIfx4sBFjlw79aMvBYsw1r82ZNYcmh27ddrSQLgHkbBfNcpdlqeR83hOvj5nMPmw92/2yudTPk5e8HshcQ+bD3b/bK51M+Tl7weyFm0u1UPR9C5PqKvqLCiIvoTJMM+Ezz0Z9FZ/WBS+1T82KT0KD3QUR8Jnnoz6Kz+sCl9qn5sUnoUHuggJvYpOyPQNO97msYx1U5z3kNa1oqHkuc48AAOtXyKqjeXBj2uLCA4NcCWlzQ4BwHK7SDx6iCs82QRvdq7G2Nkb3uFY1rJriJzjNIA19gTiSePDldWPUTViXRtO+me9srRLmyYX3jwYmA70HraWlo4noNYOpAQWrPnST0qj2imnfOzO9pv8AFNWfOknpVHtFNO+dmd7Tf4r6P+ofoMD+QvWaEiIvnDfIXXLyCq7v+4UHsw8mn777tqnNcvIKru/7hQezDyafvvu2qJ9NGVV7dD0sidmHlM3cfeNWhzaRhjJa+WNjmhjnB0jWkB78GOIJ4AuGIPWeCzzZh5TN3H3jVO60aqVFVW0tVHuAKPduax5cDMTUNdIyQgcGsbGHs5/GEGwtxUuid5J7MvN/M7te/Fpu3euA4XNzE4WbYh1+JHQ6RuQCwEyM8lwdDG+Jbmee7LMfDeHFwbHjb5sLcgW2B9WvviQXtbOS97WtunF18hjjYEnIhlgS7JoLHdAuNEm+Qdvjz3gfl+EOdyHSZX+bO/U13ASmod2opP4ze982Xvle5Di6+QvlcknIl1yS7FxLGWtVPUMcJ+y8YHCwsA4WFnFthYjo9EWIu8gyPtiALMNtP+i/7H3S09Zhtp/0X/Y+6VrCdcvvgS0emj268eYqf0aP2ApDZrUsi0VG+R7Y2Nkmu97gxovMQLuPAcSFH68eYqf0aP2AvvU+ikn0C+GJsTnzNqYgJr7r4yRzSXWBJABJt12twvde59R/cen1fxL1FUsflg9rsHFjsXB2LgASx1uRsRwPaFkeyTzjP6vJ71i0TU7QclDTeDyObJhNMWSgkySsfIXiWa4HxpzIdzvjfrsM72SecZ/V5PesWPW6yn8TZ5M7HivTH5s8unfPs3eH7Miad8+zd4fsyKtDeXmzcxHV0fy4lk1KP5Qk9Gf3gX1pM/llvf0/ssWiBo7AmI7At94n3nK3Cx80+U71XUy7xy7/AL7BQOuPyDO9HsOU+uCFmYmjz9KVO9rmbRqc3NT7ivRebD3b/bKamfJy94PZCsNkAVaGBy1adTN0Y223/cmlibwlC3SdzlERaJUMN+Exz0Z9FX/WBS21T82KT0KD3QWtOYDzAP0i65LARYgW7LIChbDfMlL6dR9oer8uGtA5C30LlAZ5qyfynJ6VT7RXOnfOzO9pv8VoOI7AmI7AtL278TPl/htv/oz/AGL8PJm43C5RFmmgQuuXkFT3f9woPZh5NP333bVdiFwGgdS85feuVJ4fNXjWvsrWM02YeUzdx941aYFwGgdQXK5COVWO4TD+z0lTvcq2vbrMpzxFpTyyHHDom7eRytYgOde2DS/AjyR2/A5ta28cLNDbW8PIItG8NtzFs7cwXkXcbhNTMkAD2NeAbgOaHWPbxXHgseG7wZu7WwxGFuzHkvZaKxqE4EVNiD0oibFp5x8CbAHxbWJAuLYtYzBoti64aZjLhjGsBNzi0Nue02XYgCzDbUfIv+x90tPXBaDzAKlo1ObmpWPcJZXcz3XjzFT+jR+wFK7LPNkXeTe9craWjsCAW5L06t6eS3G51z93KCsf2S+cZ/V5PesWwrgMA5AD+Cpzp5pRlfYuYXG8xRq0st86Sv3W+BiunfPs3eH7Mi2nAdg+pFEsPZvXdl6pyxnjCOToxS33t8D6REKtGCVvV/W/wuZ0W53eLHOy3mXJwFrYjtXrfrBap8H3f6Ybnl2tBvjb5+1VPZ/5ZJ3UnvGqVl85f8rfYCq8s1JYaVNUtLySfk/M3a+Eoxrzgloo347lvC5RFaMIIuuadjLF7mtDnNYMnBt3ONmtF+ZJNgFzDOx4uxzXC7m3aQ4Xa4tc246wQQR1EID7REQFW2i67fgekbU7jwjKdkOG83XjNe7LLF36nK3WvvV3XI1mi2aR3O7yjlfud5lbdyuZbPEc8L8utVX4RHmmP12H3Uq7tnn5rw9xU/aZV7ppOaT7zxUbUG13Fy1b1g8NbI7d7vBwbbPO923vyCmFT9nPyU/eN9hXBTYunGnWlGOyIcLOU6UZS3CIirFkIiID4lfi0nnYE/UFXdVdcTXvkbud1gxr77zO9za3ihWCq8R/oO9krO9lfytR3LPaUcm1JIoV604YilBPR3v+hY4dbnuqhBuWBpqJIMt6S7oEi+IaRfgDjfg0guLcmB9mWe0vnAeuy9p4CeXssLZE/ugk+O8vdFoSkL4REQBF0eHRXx3keWYixzbfMszEdr+Nj0rc7cV3oAq7rnradGxxP3O+3khjtvN3azC698TfkrEs82y+T0vrB905TUIqdRRex7ppOSTLDUa24aMGkNze8Ucm6z/XeG2zx6suxdmp2s/4RgdNut1jK6PHPPk1pvew/W/kq1X/AJtM9Wg96xejY75DJ60/3caqVJNYjIttfmaywtL/AK6de3vKdr+Fi9oiKUxghRCgM62f+WSd1J7xqlZfOX/K32AonZ+fxyTupPeMUrKfyl/yt9gKl/yHp0vVH6n0+K7TU9BcUXAXKunzBDa3aJkrKR9PHiDK6Jpe4kGNola507Lc5GBuTeXSDeK+tU9GSUtHBTyiMPhaYyYyS1+LzaY345PFnu/ec7ieal0QBERAZf8ACI80x+uw+6lXds8/NeHuKn7TKun4RHmmP12H3Uq7tnh/8Xi7ip+0yqSl1kfNEdXq5eTJrZz8lP3jfYVwVP2cH4qfvW+wFcFZx/aJffAgwXUR++IREVIthERAdVV4j/Qd7JWd7K/lajuWe0tEqvEf6Dv6FZ1sr+VqO5Z7Sil00ZWK7XR+PyO6n84Nv/vpefO5fLbxiTfEG1uJa04hjA4y6Is8pD+UBb/ezjh3zi4dAduBN+vAvcXGKNuhqU1QiIgKe7VWo/C40haHd8Id1c3LRAR4b2b4OcYrfsyePUrgiIAs82y+T0vrB905aGs82zH8XpfWD7pysYXrYklLpoV/5tM9Wg96xejY75DJ60/3ca89ef8Axpnq0HvWL0bHfIZPWn+7jVCt2v4P5m9H/wAmp+Z9C9oiKc+dCIiA62U7Gm7WtB7Q0ArndNvfEX7bC/1r7RHruduwiIhwIovWarfDSTSRuxe1oINgbdMDkeHWo3VHSs89LM+V5e9r3hps0co2kCwAHMqRU24Z+BZWGk6Dr3Vk7eJZkWUbHdY9M1VRUt0k+V0bYWujzijjGRfY2LGi/BauvEouLs0VVJSV0zrnp2SCz2NeL3s5ocL9tijKdjW4Na0M/VDQG8fm5LsRcOnxHE1vitDfoAH9F9oiAIiIAiIgBC646djfFa1t+xoH9F2IgseZujIA/eCGISXvmI253JJJyte93E/xK9KIgCIoTXCsmhpJJIHFsjSw5AA2bkMjxFuV1xuyPE55IuVr27ibRVbQ2lKl2jaiWV538banpFrQQ6NpsLAWuCPrBBUVsu1kq601XhMpl3e5xu1jbZZ38UD9UfUo3VSko95cw+GnXwssVHRRtdPfX77y/LrlgY/g5rXAcRk0H+q7EUpWOswMxxxbjyxxGP1clzFC1gs1rWjnZoAH8l9oh27tYIiIcCIiAIiIAiIgIrWmIPpJmnhdo5emFFaoU4jpJwCT03nj3TVMaxeSy/QPaCjtVm3pph2veP8A5hZ8sTVWMjQUvdcb28TRjJrBSXDN9DKvg7aRmlq6wSSySAU7CA97nAfG9Vyt4WWbItW6eknqHQhwLoWA5PLuGd1qa169KdKbjPcyKFSNSGaGwREUBMEREAUbpzT8NCxktQXNidI2N0trsjyBxfIf0WXAbftcPpUkovWDV+KvjbDOXGASB8kQNmyhoOMb+vEOLXWFuLB1ID16NrRPDFMGPYJWNkDZG4yAOFwHNubGx5dS9K8ujKIwQxRGR8u6Y2PeSkGR2IsHPIABdYcT1r1IAiIgCIiAKt7QHltC9wJDmyQuBHAgiVpBB6iCrIoLXSAPo5GnkSzlzFnA5dnDn0i1otdzg0ErkldWIa8JTpyjHdohdWnk6GnuSbRVTRc8gIyA0dgA6lDbFR5b9FP96rBoiBrNFVQbwG7qja97XjJtx6XK3jBpN74tviIDYr/rfop/vVPTowdGU5LVWsy3g51aWDdFvR2v42NPREUJEEREAREQBERAEREAREQEZrJBJJSzNiBdIWjEC1/GHb811HapUVRFTTNmY5ry9xa1xFyN20Dl84KsiLvu26Kv321/XuLCxDVF0bKzd78TOtmVPpBk0/hlC+kbumhrnSskDjnxbZvLgtFRF7q1ZVZZpu7KdOnGnHLFaBERRkgREQBLqN1keW0lQWkgiJxBBsRw5ghQmoFQ99POXvc8iUgFzi4j4scASpVTvBz7i1HDuVCVa+zSt5ltRYR8H7SlVNXVQnmqJWiluBLI94B3zOIDjzW7qIqhERAEREAUPrXBLJTObFGZH5xnEEA2EgJIy4XFrgkEAgGxsphEOSTasnYrOiqKf8GzRSRFkro6hojuDxc02x48ASesknm4uJLjEbL9X6mjNVv4XRZiHG5BvjnfkTyyH1q+WXK6pNK1yzSrunQlRaTzW1a107vqERFwrhERAEREAREQBERAEREAREQBERAEREAREQEbrIwupKgAEkxPsBz5KB2dj8Xnv+0B/g6Fjmn+LXA/QQp7WNwFJUFwuBE64s13V2PBb9YI+Y8jEaj1LX08xDshvX9bjxxBJ6XHiSXXJLnXycciQ2RVbQdPvJli1Gk8Pp72vjoQ+zo/jEvc/wCYWgrPdnJ/GJe5/wAwtCVvlB3ru3h8jI5MoVaGHUKsXF3ejVnv4hERUDRCIiAIiIAiIgCIiAIiIAiIgCIiAIiIAiIgCIiAIiIAiIgCIiAj9YIw6lqGnkYng2+hQuo1G2KnmDb2MhPHuwvTtBP5K0h6pN7BVN2CG9BV3/3bvs8ajeGlKarqWi0y9/jv9DjdNbwWbhLil3EfsW01UT1lQ2VoaG01xZjm8d60cyVsazTZefxmbuPvGrS1NKtzzztEGHxlTGQ52pv/AICIl15LAREQBERAEREAREQBERAEREAREQBERAEREAREQBERAEREAREQELro0HR9YCLg08gIPoqsbIImto6kNaGjwgngLf8ApYrXra29DVg/sJPZVd2WxBtLUW/bn3TUz290sxx1CFCWEknnk7p20st9SM2X+Uzdx941aWqXqQLzSHn8XzPE9J4dzd0uPM8Lm4L8SWRx3ReKdktHczcLhnhqfNt3/Yy7SElXv58TU7v8P0YFnVF/BsY98GgcNxfe3tw5/MrDqbJViWZlRvJY9017Kh29jLsnu+Knp5ODJwOZZwItwHBXBF7LJlWrelK+ACSRtWQ2l0kY821E7ZpWVb3RRzsILo3NiDMLDpteRlwsrHoTT+kJ6qmEsZhhI0i2QGmkAc6CoYynJeT0Mo3Fw5g2da/DG5IgCIiAIiIAiIgCIiAIiIAiIgCIiAIiIAiIgCIiAIiIAiIgI3WWRraOpL/FEL78A7hbsJA+vh2qD2eyQup5jCWlu9IOJcRdsbR+kAeQvc8XXyIbfBszrVEH0NU03s6CQcOfFqr2zKjbFS1AaSbzE8bfsmjq+hTqgpUXU7nYjcqXOKL6XDyPjUPScMs8ojkDyIrkC/LMceI+dXlZFsc8rqPVvvWrXVWjgoYJczTba8fH9C9i5udRyYREXoqhERAEREAREQBERAEREAREQBERAEREAREQBERAEREAREQBERARetD7UVSSbAQv4n6FAbOZg+mqCHBwEp5G/wD6mqe1phD6KqabgOgkBtz4tVf2aULYaWdrS4gzE9K1/kmjqA7FbhL8CS8UTxcObd4rNfpcV4Jlc2Q+V1Hq/wB61aws52aaMZFUTFpcSYbdIj9o3sC0ZVpbmny5NTxja7l8giIvJihERAEREAREQBERAEREAREQH//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g8PEBAREBAQEBAQEBEQExEQEBUQERYVExAXFRQQFRIXHCYfFxkjGhIVIS8hIycpLCwsFR4xNTAqNScrLCkBCQoKDgwOGg8PGikkHyQyMTUvKy00NDAsKiwvKjIwLDUqNC8qKjQ0LTUsLCwsLywvLTEpNSwsLCksNCwsLCwsKf/AABEIAMwA9wMBIgACEQEDEQH/xAAbAAEAAwADAQAAAAAAAAAAAAAABQYHAQMEAv/EAEgQAAEDAwAGBAgIDQQDAAAAAAEAAgMEERIFBgcTITEiQVFzFDI0NXJ0srMIIzNhcZG0wxUkJTZCUlNigaGxwcJEVIOEJkOj/8QAGgEBAAMBAQEAAAAAAAAAAAAAAAMEBQECBv/EADkRAAIBAgQBCQYEBgMAAAAAAAABAgMRBBIhMUEFEzIzNFFhcXIUIoGxwfAjc5GhQkNEgtHhBhU1/9oADAMBAAIRAxEAPwDUtN6KrJZg+CZkTGwviAu8OvKx4dJ0Ta7XblwuCfizYtub+jQuj5InOLmCJhiiY2Jsz5w1zZJi92TgOYkZ9XzKP0Fre+pqXQGJrQ0SHIOJPQcByt865q9bnsrhS7ppaZI2Z5EHphpva37ym5id8tuFy77DWzuFtUr7rYsy+Xjgbdi+lHab0oaaMPDQ67w2xNuYJv8AyVWrVjSg5z2RVhBzkox3ZWaDVXSEcTBvgHsa5ljO9zSH7gSXIaBf4uRzSBcEi/jPJu6jGaXJpfCMRfEuxvw4OItf+C50HpY1LXuLQ3F2Ngb9QP8AdRRxVKU4wT1krryPboTUXK2idn5kkiIrJCRGtOjZamn3cJs7eMcbP3ZxB4gOxcPrBUVPq9Wyjdvla1osS9kryXZ1EEjxg4cA0RSNFyb5jlcqN2p7S5NCGlwp2T+ECa+chZju93ysDe+8/kvZrbr6+g0VDpBsLZHSinJiLy1o3zMjZwFzb6EBcGNsAOwAfUvpV3UHWl2lKCKrdG2IyOlGDXFwGErmcyB+qrEgKu7V2pbiWSAyGtmqS90hxax0pLYy0Nu8YEC2Q7LltwuNFaCr45ad0s8b2RSVDngPlLnCUynI5Gzjd0fA8G4m3NdmitbHz1bqcxNaGmUZBxJ6BI5W67JpDWx8VY2mETSC+JuZcQfjLcbW6rqz7JVzZba2v8Ct7VTy5r6Xt8SyoiKsWSO09TTyRBtO8xybyJ2QNrBsgcb9reFiOsEjrULHRaQzZI/e5GZ8johMNy1j4orxXD2klha8NNi0uJJAyuJ3TekTTU8swaHGNuWJNgeI4X/ivBqprG6uikkdG2PB+Fg4uv0Qb8R865dXsQutBVFTb1ep49E0VcJYHSb5sYBLmyTiQNB35dC6z3GQ3fT4vNzaM8W+KbSqrqprk+ulfG6JseEedw8uv0gLcR86tSKSaujtGtCtHPB6HVVBxY8M8csdj1cbcOP0qpO0RpRzGsMrgWRshDjM7pBs8D9/IY3NcXlm9YbOB6BsempnWXTUlKyMxtY4vc4HPLEWYSCS0cBe3z9TQ5xa09bdPyGi8JDBnmWYAF3Kp3PisJ6VhfG/A8CRxI6Skro9rxDEJLmQRsD8iC7INGVy3gTe/LgvQoTVnTr6sSZtY0sLPEdkCHtyBHHla1jwyBuLtLXOm0AUXrDS1EkbRTvcx5fi4tdiQyRro3SC/AlmYkA6zGB1qUVT1610fozcYQtl328vk8tthhysDfx/5L3CDnLLHc7GLk7IQ6P0k5wMsjmtdEQ5rJR0JRvWskaetthGS3rMgPHEg2LRkUjYYxK4ulxBkN/03cX27Bcmw6hYKE0/rY+l0fFWCJr3SCA4FxAG9aCelbquvZqjp51fSsqHMEZc6RuLXFw6Dy3mR8y66clHNw2O5Xa5MqC1hp6wuY6lJsGlz27wMBdC4SRxi/VIQY3HsPzKcKpep20CTSFTJA6BkYZG5+QeXE4va21iP3lBKai0nxJqWGqVYTqQWkd/C5I6N0fXxzs3kjpIS4F+UlyC2kay7R1tdIXG3UWA/pGxROkNo0kVe+jEDCGOLc8yCfis+VlwvKrQd9SxLk3ERUW47pNarZnj1K84SejP7wL60p55b39P7LF86lecJPRn94F9aU88t7+n9li231r9JvS7VP8ALL7UV8URaJJY2FzXuaHva0kRtye4AniGjiT1BQ2tkrX00bmkOa6RrmuaQWkFjiCCOYIXm1+1Vm0lFFDG6KNrHSSl77l2QhcyOIAD5N5kIfx4sBFjlw79aMvBYsw1r82ZNYcmh27ddrSQLgHkbBfNcpdlqeR83hOvj5nMPmw92/2yudTPk5e8HshcQ+bD3b/bK51M+Tl7weyFm0u1UPR9C5PqKvqLCiIvoTJMM+Ezz0Z9FZ/WBS+1T82KT0KD3QUR8Jnnoz6Kz+sCl9qn5sUnoUHuggJvYpOyPQNO97msYx1U5z3kNa1oqHkuc48AAOtXyKqjeXBj2uLCA4NcCWlzQ4BwHK7SDx6iCs82QRvdq7G2Nkb3uFY1rJriJzjNIA19gTiSePDldWPUTViXRtO+me9srRLmyYX3jwYmA70HraWlo4noNYOpAQWrPnST0qj2imnfOzO9pv8AFNWfOknpVHtFNO+dmd7Tf4r6P+ofoMD+QvWaEiIvnDfIXXLyCq7v+4UHsw8mn777tqnNcvIKru/7hQezDyafvvu2qJ9NGVV7dD0sidmHlM3cfeNWhzaRhjJa+WNjmhjnB0jWkB78GOIJ4AuGIPWeCzzZh5TN3H3jVO60aqVFVW0tVHuAKPduax5cDMTUNdIyQgcGsbGHs5/GEGwtxUuid5J7MvN/M7te/Fpu3euA4XNzE4WbYh1+JHQ6RuQCwEyM8lwdDG+Jbmee7LMfDeHFwbHjb5sLcgW2B9WvviQXtbOS97WtunF18hjjYEnIhlgS7JoLHdAuNEm+Qdvjz3gfl+EOdyHSZX+bO/U13ASmod2opP4ze982Xvle5Di6+QvlcknIl1yS7FxLGWtVPUMcJ+y8YHCwsA4WFnFthYjo9EWIu8gyPtiALMNtP+i/7H3S09Zhtp/0X/Y+6VrCdcvvgS0emj268eYqf0aP2ApDZrUsi0VG+R7Y2Nkmu97gxovMQLuPAcSFH68eYqf0aP2AvvU+ikn0C+GJsTnzNqYgJr7r4yRzSXWBJABJt12twvde59R/cen1fxL1FUsflg9rsHFjsXB2LgASx1uRsRwPaFkeyTzjP6vJ71i0TU7QclDTeDyObJhNMWSgkySsfIXiWa4HxpzIdzvjfrsM72SecZ/V5PesWPW6yn8TZ5M7HivTH5s8unfPs3eH7Miad8+zd4fsyKtDeXmzcxHV0fy4lk1KP5Qk9Gf3gX1pM/llvf0/ssWiBo7AmI7At94n3nK3Cx80+U71XUy7xy7/AL7BQOuPyDO9HsOU+uCFmYmjz9KVO9rmbRqc3NT7ivRebD3b/bKamfJy94PZCsNkAVaGBy1adTN0Y223/cmlibwlC3SdzlERaJUMN+Exz0Z9FX/WBS21T82KT0KD3QWtOYDzAP0i65LARYgW7LIChbDfMlL6dR9oer8uGtA5C30LlAZ5qyfynJ6VT7RXOnfOzO9pv8VoOI7AmI7AtL278TPl/htv/oz/AGL8PJm43C5RFmmgQuuXkFT3f9woPZh5NP333bVdiFwGgdS85feuVJ4fNXjWvsrWM02YeUzdx941aYFwGgdQXK5COVWO4TD+z0lTvcq2vbrMpzxFpTyyHHDom7eRytYgOde2DS/AjyR2/A5ta28cLNDbW8PIItG8NtzFs7cwXkXcbhNTMkAD2NeAbgOaHWPbxXHgseG7wZu7WwxGFuzHkvZaKxqE4EVNiD0oibFp5x8CbAHxbWJAuLYtYzBoti64aZjLhjGsBNzi0Nue02XYgCzDbUfIv+x90tPXBaDzAKlo1ObmpWPcJZXcz3XjzFT+jR+wFK7LPNkXeTe9craWjsCAW5L06t6eS3G51z93KCsf2S+cZ/V5PesWwrgMA5AD+Cpzp5pRlfYuYXG8xRq0st86Sv3W+BiunfPs3eH7Mi2nAdg+pFEsPZvXdl6pyxnjCOToxS33t8D6REKtGCVvV/W/wuZ0W53eLHOy3mXJwFrYjtXrfrBap8H3f6Ybnl2tBvjb5+1VPZ/5ZJ3UnvGqVl85f8rfYCq8s1JYaVNUtLySfk/M3a+Eoxrzgloo347lvC5RFaMIIuuadjLF7mtDnNYMnBt3ONmtF+ZJNgFzDOx4uxzXC7m3aQ4Xa4tc246wQQR1EID7REQFW2i67fgekbU7jwjKdkOG83XjNe7LLF36nK3WvvV3XI1mi2aR3O7yjlfud5lbdyuZbPEc8L8utVX4RHmmP12H3Uq7tnn5rw9xU/aZV7ppOaT7zxUbUG13Fy1b1g8NbI7d7vBwbbPO923vyCmFT9nPyU/eN9hXBTYunGnWlGOyIcLOU6UZS3CIirFkIiID4lfi0nnYE/UFXdVdcTXvkbud1gxr77zO9za3ihWCq8R/oO9krO9lfytR3LPaUcm1JIoV604YilBPR3v+hY4dbnuqhBuWBpqJIMt6S7oEi+IaRfgDjfg0guLcmB9mWe0vnAeuy9p4CeXssLZE/ugk+O8vdFoSkL4REQBF0eHRXx3keWYixzbfMszEdr+Nj0rc7cV3oAq7rnradGxxP3O+3khjtvN3azC698TfkrEs82y+T0vrB905TUIqdRRex7ppOSTLDUa24aMGkNze8Ucm6z/XeG2zx6suxdmp2s/4RgdNut1jK6PHPPk1pvew/W/kq1X/AJtM9Wg96xejY75DJ60/3caqVJNYjIttfmaywtL/AK6de3vKdr+Fi9oiKUxghRCgM62f+WSd1J7xqlZfOX/K32AonZ+fxyTupPeMUrKfyl/yt9gKl/yHp0vVH6n0+K7TU9BcUXAXKunzBDa3aJkrKR9PHiDK6Jpe4kGNola507Lc5GBuTeXSDeK+tU9GSUtHBTyiMPhaYyYyS1+LzaY345PFnu/ec7ieal0QBERAZf8ACI80x+uw+6lXds8/NeHuKn7TKun4RHmmP12H3Uq7tnh/8Xi7ip+0yqSl1kfNEdXq5eTJrZz8lP3jfYVwVP2cH4qfvW+wFcFZx/aJffAgwXUR++IREVIthERAdVV4j/Qd7JWd7K/lajuWe0tEqvEf6Dv6FZ1sr+VqO5Z7Sil00ZWK7XR+PyO6n84Nv/vpefO5fLbxiTfEG1uJa04hjA4y6Is8pD+UBb/ezjh3zi4dAduBN+vAvcXGKNuhqU1QiIgKe7VWo/C40haHd8Id1c3LRAR4b2b4OcYrfsyePUrgiIAs82y+T0vrB905aGs82zH8XpfWD7pysYXrYklLpoV/5tM9Wg96xejY75DJ60/3ca89ef8Axpnq0HvWL0bHfIZPWn+7jVCt2v4P5m9H/wAmp+Z9C9oiKc+dCIiA62U7Gm7WtB7Q0ArndNvfEX7bC/1r7RHruduwiIhwIovWarfDSTSRuxe1oINgbdMDkeHWo3VHSs89LM+V5e9r3hps0co2kCwAHMqRU24Z+BZWGk6Dr3Vk7eJZkWUbHdY9M1VRUt0k+V0bYWujzijjGRfY2LGi/BauvEouLs0VVJSV0zrnp2SCz2NeL3s5ocL9tijKdjW4Na0M/VDQG8fm5LsRcOnxHE1vitDfoAH9F9oiAIiIAiIgBC646djfFa1t+xoH9F2IgseZujIA/eCGISXvmI253JJJyte93E/xK9KIgCIoTXCsmhpJJIHFsjSw5AA2bkMjxFuV1xuyPE55IuVr27ibRVbQ2lKl2jaiWV538banpFrQQ6NpsLAWuCPrBBUVsu1kq601XhMpl3e5xu1jbZZ38UD9UfUo3VSko95cw+GnXwssVHRRtdPfX77y/LrlgY/g5rXAcRk0H+q7EUpWOswMxxxbjyxxGP1clzFC1gs1rWjnZoAH8l9oh27tYIiIcCIiAIiIAiIgIrWmIPpJmnhdo5emFFaoU4jpJwCT03nj3TVMaxeSy/QPaCjtVm3pph2veP8A5hZ8sTVWMjQUvdcb28TRjJrBSXDN9DKvg7aRmlq6wSSySAU7CA97nAfG9Vyt4WWbItW6eknqHQhwLoWA5PLuGd1qa169KdKbjPcyKFSNSGaGwREUBMEREAUbpzT8NCxktQXNidI2N0trsjyBxfIf0WXAbftcPpUkovWDV+KvjbDOXGASB8kQNmyhoOMb+vEOLXWFuLB1ID16NrRPDFMGPYJWNkDZG4yAOFwHNubGx5dS9K8ujKIwQxRGR8u6Y2PeSkGR2IsHPIABdYcT1r1IAiIgCIiAKt7QHltC9wJDmyQuBHAgiVpBB6iCrIoLXSAPo5GnkSzlzFnA5dnDn0i1otdzg0ErkldWIa8JTpyjHdohdWnk6GnuSbRVTRc8gIyA0dgA6lDbFR5b9FP96rBoiBrNFVQbwG7qja97XjJtx6XK3jBpN74tviIDYr/rfop/vVPTowdGU5LVWsy3g51aWDdFvR2v42NPREUJEEREAREQBERAEREAREQEZrJBJJSzNiBdIWjEC1/GHb811HapUVRFTTNmY5ry9xa1xFyN20Dl84KsiLvu26Kv321/XuLCxDVF0bKzd78TOtmVPpBk0/hlC+kbumhrnSskDjnxbZvLgtFRF7q1ZVZZpu7KdOnGnHLFaBERRkgREQBLqN1keW0lQWkgiJxBBsRw5ghQmoFQ99POXvc8iUgFzi4j4scASpVTvBz7i1HDuVCVa+zSt5ltRYR8H7SlVNXVQnmqJWiluBLI94B3zOIDjzW7qIqhERAEREAUPrXBLJTObFGZH5xnEEA2EgJIy4XFrgkEAgGxsphEOSTasnYrOiqKf8GzRSRFkro6hojuDxc02x48ASesknm4uJLjEbL9X6mjNVv4XRZiHG5BvjnfkTyyH1q+WXK6pNK1yzSrunQlRaTzW1a107vqERFwrhERAEREAREQBERAEREAREQBERAEREAREQEbrIwupKgAEkxPsBz5KB2dj8Xnv+0B/g6Fjmn+LXA/QQp7WNwFJUFwuBE64s13V2PBb9YI+Y8jEaj1LX08xDshvX9bjxxBJ6XHiSXXJLnXycciQ2RVbQdPvJli1Gk8Pp72vjoQ+zo/jEvc/wCYWgrPdnJ/GJe5/wAwtCVvlB3ru3h8jI5MoVaGHUKsXF3ejVnv4hERUDRCIiAIiIAiIgCIiAIiIAiIgCIiAIiIAiIgCIiAIiIAiIgCIiAj9YIw6lqGnkYng2+hQuo1G2KnmDb2MhPHuwvTtBP5K0h6pN7BVN2CG9BV3/3bvs8ajeGlKarqWi0y9/jv9DjdNbwWbhLil3EfsW01UT1lQ2VoaG01xZjm8d60cyVsazTZefxmbuPvGrS1NKtzzztEGHxlTGQ52pv/AICIl15LAREQBERAEREAREQBERAEREAREQBERAEREAREQBERAEREAREQELro0HR9YCLg08gIPoqsbIImto6kNaGjwgngLf8ApYrXra29DVg/sJPZVd2WxBtLUW/bn3TUz290sxx1CFCWEknnk7p20st9SM2X+Uzdx941aWqXqQLzSHn8XzPE9J4dzd0uPM8Lm4L8SWRx3ReKdktHczcLhnhqfNt3/Yy7SElXv58TU7v8P0YFnVF/BsY98GgcNxfe3tw5/MrDqbJViWZlRvJY9017Kh29jLsnu+Knp5ODJwOZZwItwHBXBF7LJlWrelK+ACSRtWQ2l0kY821E7ZpWVb3RRzsILo3NiDMLDpteRlwsrHoTT+kJ6qmEsZhhI0i2QGmkAc6CoYynJeT0Mo3Fw5g2da/DG5IgCIiAIiIAiIgCIiAIiIAiIgCIiAIiIAiIgCIiAIiIAiIgI3WWRraOpL/FEL78A7hbsJA+vh2qD2eyQup5jCWlu9IOJcRdsbR+kAeQvc8XXyIbfBszrVEH0NU03s6CQcOfFqr2zKjbFS1AaSbzE8bfsmjq+hTqgpUXU7nYjcqXOKL6XDyPjUPScMs8ojkDyIrkC/LMceI+dXlZFsc8rqPVvvWrXVWjgoYJczTba8fH9C9i5udRyYREXoqhERAEREAREQBERAEREAREQBERAEREAREQBERAEREAREQBERARetD7UVSSbAQv4n6FAbOZg+mqCHBwEp5G/wD6mqe1phD6KqabgOgkBtz4tVf2aULYaWdrS4gzE9K1/kmjqA7FbhL8CS8UTxcObd4rNfpcV4Jlc2Q+V1Hq/wB61aws52aaMZFUTFpcSYbdIj9o3sC0ZVpbmny5NTxja7l8giIvJihERAEREAREQBERAEREAREQH//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46" name="Picture 6" descr="http://ars.els-cdn.com/content/image/1-s2.0-S8756328211000615-g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6197" y="972660"/>
            <a:ext cx="6159548" cy="51003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omita-Mitchell Lab"/>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594306" y="2397496"/>
            <a:ext cx="1781175" cy="237172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data:image/jpeg;base64,/9j/4AAQSkZJRgABAQAAAQABAAD/2wCEAAkGBxQTEhUUExQWFRUXFhkYFxcVFxcYGBgYGRgWGBgYGRcYHCggGBolHBcYITEhJSksLi4uFx8zODMsNygtLisBCgoKDg0OGxAQGywmICYsLCwsLCwsLCwsLCwsLCw0LC8sLCwsLCwsLCwsLCwsLCwsLCwsLCwsLCwsLCwsLCwtLP/AABEIAKYBLwMBIgACEQEDEQH/xAAcAAABBQEBAQAAAAAAAAAAAAAGAAMEBQcCCAH/xABOEAABAwICBQkEBgYIBAYDAAABAgMRAAQSIQUGMUFRBxMiYXGBkaGxIzJSwRRCktHT8ENTYnKy4RUXJDNzgqKzY8LS8RZEdIOT4iU0Nf/EABoBAAIDAQEAAAAAAAAAAAAAAAADAQIEBQb/xAAwEQACAgEDAgUDAgYDAAAAAAAAAQIRAxIhMQRBIjJRYXETsfAz0QWBkaHB4RRCUv/aAAwDAQACEQMRAD8A2/GOIpYxxFeZrdB6cp2oUkQRtIpmytlJS2MASU7VJg7o3Ur6j9Bixnp/GOIpYxxHjXmLmDzPNlBnnMW0bMc8eFR7a2KC70CApRI35GhZNuC30t+T1LjHEUsY4ivKBs1c62rAYAzMbKudCuhDLyFyMTZCcifiy86JZaXBEcVnpbGOIpYxxrx3oOzdbclTagN5Io81cvktuoJMBCxGRzCslR3Hyq0ppFFFnoma+YxQMNMNupKUgrBSUqJ6KYOXvHKh9WgVFpSStJxAdITMpORnZwpf/Jxp02W+jkauKNZxjjSxDjXnbXXQrxW28OkUHNW2Bt8AoT3190219IuWnWh/eNpKk5CFJyO/fV3kjynZSMZf9lR6IxiljFZdZsISwkuZFvpAhaRnsIMHOQdlN3n0csglUFXxSsRPiDS/rPlrYZLFTqzVsVLEKx+8cbASrnjAThSkDDPXJqku9IjEGQsKbUJwmImQRE9dWhmU1aKuFcm9FY4ivnODjXnjX7RobSy4rDiPRgREbRmKo9EqBmMM4TlPUeqiWVxdUacXTRyR1av7f7PUgWK6rEOTF6F2DRGYccVO7+6cBFbfWvLieNpP5OdiyrIm12dHzEONLEONeZtK6TIfeGLY84PBaqZTpc/FWfWaNJ6fxDjSxCvMY0yfirsadPxUa/YjSemcQ40sQrzUNPH467Tp8/HRr9g0npLEKWKvOQ1gPx04nWE/F5Ua/YNJ6JxUprzyNYT8XlXStYXAQBnP7o9c6NfsGk9CTSmsCRpl3In3T9ZMET60y/rItCilRgjqqdXsRR6DmlNeeP8AxWr4vKvn/itXxeVRr9idPueiJpTXnY61q+Lyrk61q+Lyo1+waT0XNLFXnI61q+Lyrk61r+LyqdRFAlbaRU2QpSiU/CSTPVU+1DjjYeCyEqUUgEkGRty4VXtgJKjBOZjqGwVbWDReVZMJ+s6pZHaqc+4UXXJZpUqe424HQYLhBO4mPWvntviP57q1rT1slK2wUJVgbWrMDaYQgeJNVtjopP0YgIkvOHKNoT0QfETTVBONiHkadGalx74vT7q5U+9xHgKt9ZbdDb7iGZBCkpAkkSEys59ZijTSmqzCLWS2OcwJGKVe+SADkapSui7m0rMvVcv8U+Aq/wBENqABWQVbSRsHUKf1j0c208gJSElLaAojesglSj1wRUT6XkEpMT5DjWLqJ6vCjXhTrUy6/pJWIJB2btw/nVgnSycpJVG0k5T1Abe2YoZtgTsqyaYzSPyOusTwo1qTCAvYhKTh6toPaKg6S0IFNSnDzm7LLiAR86ItCaOEYlDbsB4fea+X9vgUJyHp+TFXUJQSaYPTLZmUsPuYlpW2UqTsyyJmCKeDznw1oektDi5SIISsZBW0ZnOQNuyqx7V0NMXBWMa2yMKgSOiRMwN+RFdPG1NI5uRyi2CBdcO1NdpSo/V8qIX9FJbvWEiS06mMKjIBKcjPbS0ho4ELyIIbChGWaFAq8QaZSRRSk2UrinFABUqA2BUkDsBptCSnYkDsSB8qsNMOLbcQlCQUrCSDGWe0eRqw+hSAeNFdyZNxdMc5OnD/AEjbjDAle7Z7NdbvWOakWeG/YPAq/gXWx0W+5VV2PJWmWV/SbjL9O7/uLqMlhXCiLSrf9oe/xnP41UylFVokpQwrga+i3VwNEVnaY1YZip40IfiHhQAH8wrga6DKuBowToNXHyp1OgFcR4GoADQyrga7SwsmAk0Zp0Avq86YWwGVDFBM5RtJjYPv3AVIFHc25aSGwJfUJUduAbkjrjMmo1poIpHOPvhCdwiZ7M4PhRdZ2iRmoFSyMxO3ggZ+tDmltLNB0hBQ4tO1ZnAk/C0kiCB8R21YCdo+4YSQUuGD8SYB8VVaaRQCpJwiCMlbRlE98VR295dEy28XTtLSwnCofsFIAmpdxdhbB2pE4o2YSPe2binEI4igKPl3oxtz3YQvdmIngchQ9cWi0EpUDI/MjiKvrTSEhJCEpG4rJk9wq7avmyAVNtOkDZM/IGe7vqrAACyrga4LSuBo0VrVo+SDbIkGD04ptWs+jZI+iqy3pWPLpVUAOLSuBrnmlcDRcNZtEnaw8nvP303pM2ziUuWwUE7CFGTNWoLBRahgJPb41qWpeh08/YEIAUi1K1GMyVQBJ37TWWrRiTCcydgAJJ7q3jVi3wKUoiAi3ZQJ6gpR9RVZ7tIsuGVus91Ly0p2khI/9sSP9a0+FWy20tYRMJYak9oH/eglrTDZuucWoGFYwmdsqK/UJHdV1rPpIC0dcn++VhEfDsy7gqnylSUUZ4xbep/lAnoPRvP37cjNSgtfapWM+QitH1uuUNtoBylZUexIP30IclKC4+t9W5KlfaISn/SPOu+Uy+JdCJ91AntUSfQVl1NWx8ldRAjS1+VuKUTmoye8ya+WySpRjhVZd7Z/O+iDV+yxt5kgkGCBn1VnUTZFlvo1kBE5EbynOO6rXQuj+ccKz7gy7f5bKj6O0HgTktU9tXWq7XRdTtEn5fOpcI9hqcu5dW+kEk4UgADeoxPYNtRtaleyxxsyVHXsIqod1ZxOYlLV1QTPZt2VfK0YPoy28SldBXvGTskZ9tTJKiFdlDqvpIKTntSRPdtPhnVz/SDSueSpaSHGgnKc1D/vQDqs6UvEblJP586mLUkOJCUgHECrr6X86thtKVdtxWVRclq77BBdpC7dh36zbaV97ShiHhNSNJ2qecPAqI2Tk4P/ALCol84W7Wf1by0q/dWVZf6hU57p26FDaWAQf225HyFapq2YU9FP0BPSrM2aVD32l+kK9UqHfVfpzW7mObPM4g4nEkhUDdP566umlFbVymMyguIBzkp9pHXko0D6Sh7R+4qZViTxwHb5EeFWXLRMlspfyNX1JXiuGFxEyY7UKrU6yvk/T7S27D/AqtUoYR4PLOs95zV28kwTzqzGY2qUaY513DiDUj9/+Vda6MBd/dT9VSiO3FU9uOaEneaXJtKyY7uiC08pQmIy+I039JUDEKjiHD6GnbQ5HKZptswsjLdRB20OzxUINx9idYIW7OFx1MGD0x91Oc0/iUlK7pWEwSnARPaa70Aem4Ow0T6MgF0Ex0gfFIqkpVNqheO5pFEzbvgArceSNkOFMH7NOPgg4pBVuMgmI3HYBlV3z4U4EYJSMzMdg21Ou9HF1IzDQGYIEqO7fAA7qZFWiJbOmBbl2rCtMmSMBPAHbHdI7zUDQ+r6VElWQ3Dq3d1EDurrkJwpUtJWOmI3GSTvoqb0akCQkJHDfS3uPhGgRZ0DgjASIMjqqc7oBTiTBAJ2jjV4hCZ21Ks0Z1CY1wQAaS1edaQSozO07ct3dQs1bqwc7jPvFKY6pGXhW3aVt0qQUn4Y8ayC2anm2tgDiiSdkYp+ZFWT7CpxS3RIa1yKClr6M2tcJBUrIkxOfXnU671kfbKQqxbGJJKZ2ETurp7RaeadcCEkpAOOBIz9YpnTghVtBWZZM4iYmdieArp48HjhFvk5Euo8zS4scb1tfHSFmzGIZz1bKfbs1rKnICQ6AvCnYJ3Colw0EtkdbZ8Zoi0Y4FNNR+rg9xqeqwRxukUw9TKTBDVm6LD6XAlSCCIJQVAbQfI1pWs+tSGrYhr2zjoKTzZnDlEq4DOsqa0s5PSiPCpz1/BlKhh3Sa5mlt2dW4pUEmplowlP0h9SA4ohPNmcQRO3qNWmuOkbZzmmG5DaQolaQVDMREcdtA/05UTiTFNr0wQJKx4GpcJckJwWxoWqOk7a2bdSlSs8MFaCkkDLIdVUvKJctLcStpzGVjpQmIw5bTt20M2ek1uqwoMmCdhGSRJzNc3TqiJVuB3RSZwajyMi4tlVcuTH53GirUu5GBM/nOhVSJE/sk+Svuq81SeGaSIKSMu0A/fVa2HQdSDzSV0QiERiPH85V91VvFpBSWiDJjgf81VWmrZS0oUyspI95Igg+Ikd1S9EW7mEYluAneFTu60zQqH22X11cLQQsgAfWTJMdYO+pqryWnCP1av4TVerRjkSp1ZHw9GDnvJTPnXOsN0m3s1kQCpOBM/Es4R6z3VHcG9gI1WSSGldRnuzqbdKQFCQ5KTOWGJkHeeqlq0wUsonaZ84JprTGr9046pTSAUnMdMDdnlVcNyk1YnLJRSbVl3f6XacZfTBxLKFJBjaEomc8hKa60Zp5KGG0rBxpWvIFJGBQG+eNZvfPqb2knoyY3dvhUNN87IkETszrcosxSlF22aBbaShQJTkkQOmnMQpPjhIHdQ0NHkBcBABEJGPr3x1ZVSOvuRli37+FRLZx94qCCoYRJxKihRerYvquCjWxrfJddPJuWG3VJUSVjIjLoqIjjW2V5n5I23v6VtipUpCnARiO5pwetemKtKMo+YWpRfB5W1rfCb+6B+sspHbip9aeh3n1qyvGUqu7uUg/wBpXtHVNVsdA9p9aS3sSlTGLIkiBGym59qewGvlgrLxFcuZO9qB60Y6tGnq0/ot/BbaJVFwrrR6GifRyAXFz8KT6ihWzMPoPEEeVFmij7Udbfoql5P1DL08mlZMt30JJG8GT1bKjpvHn3glKSGxtUrKd0DfUdTRF6jeFEq7YQUlJ9avdAtlSEuqyOJYw70kEgA92ffTFOlRoWPV4jjSukVW7SG0jCcMYveGQ3Rv7RQNeabdxEF5YjOFJUnLYJJFahdWuITGY38KE7+xQpUOEEnqFUGqN8EDQz7qonpDjXV1rCpskBGYMGTFXejNEthkwMgrojdGWcnaSeHCqDSWrQW4VHFImBMSmcj60UX3otdG6yoehKwULJjM/mKHDbpEkCZUoHiCFq2d9WFnq/Ck4SqANiziAI2KB29onhUG0ISEhap9oYJHvHEZEd81aCtiMrajuSLZqLe8ScyAfWdlVGnSMNoZ+oQaInUe2vk7sJMdqUn50N6c/wD1bQxvVn3bK7F6Z438fZHCSvUvn7nLLuNC5MmW/DFFFGjmQlKEjZgV/EPvobfPRRsA5tJyjOFCim3I9n2L9U1PWycnZXAkjPE6KQ8pS8RBG4ARx2V8ZtsIbPxIJ84q00MCQ5IAzB6OyCKjEZMdix4KrjwncpL0O240ov1GGLcqeSlIkqyFWOldEBFy00VEgiSYjdmB4V8sUYbxoH4iDFW+sykovWiTCUpzMbMjurVq8FexnmvGSNQrQ82+qBBOXHJwDOh19Ps1k7iR/qq51Y1kZtWXErStSlEwExHv4syTllQ2vSoKVt4YxlSgSdhmQDl51kn4kx0HTQyVwlMdnnHzq/0loksJZuWhKRDb3fBQrxMeFCX0mMiN8wePDyrZ9Q1IurXC4AoLbSFDrw4VeYqMcb5GTlQO2137qhsom0dpFAGdUeldX12qynMomUq3EfIjfX1tkCKW1To1Qdq0F7mk0YdtZ9rbcKu3EJGSUL6I7Mio+fhVpcLOJLSJUtWSQONP60aBdtLVu4cgS423zYEwFHMkjacs6rTflRE2lyMWKwFpQNiEyfQfOjjRVvKcxnhBrHm9ZUocIw5kmSchtjbxyHhWiaL1+t5hSXEymJhJ9DVsONxdsz5pqSSRn+lrKWH1YiMDaCQNipJGdN3NjC7UYicYB/dmRlUzSKptrgDMltuAN8EzA3xXy7PtrL9wfOtGp3/X7FYQWlben3HNF2IL7iSZghIO8kuAT5UV602QbRkJyJJSnZkYmKotVgF3jgz/AL1APX0lKor13uMDT5nYyrxMxVsT8aY/jG0vcEOShMXtrxKnDPa25XoOsD5MBF5ZjrV/tLrfK19Z518HI6NtxfyeV9P6VW1fXKUxBuVzPXlVjbpBZPafWqHWfPSD/wD6pX8VEFoPYntV6msMvKaovxMptFAFJk7z6muLsw8jrQfUVzolXRP7yvU180gr2rXYoelVx+Y3dQr6d/BaIMONnrHmDRZo4w4jsUPQ0FheQPAp9aL7f3kfvHzTRnVTRzemdxfyT9LOhIDn1kKBSeGYnuiiO1ukOgrRGEq2jeQBJ+XdQ9csBbak7yMqmasjBbhJ3LV5war2NuN8om6X0nzTZPl6RQnaMOPOY3BCQQcPHPeatNaJUlOHbiFVuiA+yObdUnmyJbWQRnMFK1TltkGN1C3Hp0tggvtLNobMhQwkDOM54EGqfS150m3UuKCJwkDZtkZHtIqr0iyec6eIgQegQpMbthr4/ptpaMCUKKZgnArDl1kQe6pkSpIKnrhOCZgAHPuzNAuks27dScgVg5bRIPnRKkexI/Z39YoXvD/ZGTwUnyURT+k5Zj6/yxfyEqLb+2uoknG0DJzmUAfKhXSyP7GwfhdKT20WNqJvW1AYsTCDwyzBoP0rcSxzfwPE+KiK6M7qD+DjppSkvf8AY+LVkmdzeXjRZamQ1/n9AaFVjoIzz5pU9gq60LdFWEHalSh3FMirdUhWF06KfQ0e1A3FOzv+UVVfSR0E/A44O6ZBqx0KCkuhQ+GInr41R36YQSNvOuj0++uFi/Ukegf6cR670kHHCtORBJEZb9oqO5clRkkknaSZPjVTbOYT2VLKs+o5itAm+48i5M4T3U07nXE+0HYa+qOHPdv6uupIGrhRkVqPJncPizeNulK3G1QkLJiT0t20wTllOWYrMnBnNa9yJLxM3DewhxKgd+aY/wCWpSRNn3RmtTzyizdxj2YFpCJnZhEZK4b+2pVxbR7mIjhGY6jHrvoo1l1bau2yFphxIyWnJQ6p3jqNZRdaWumLnmg4teFWFKiEkxAMwRtG3upORbbm/BU34NvVPj+QR6ZuubTzLSVfSlABTiTmgKzLaIMpWQBJ2wTnsqp04py1thavuLccdc50ha1KwhIGzETGZjr6XCjfk70GhXtiecWVEqPwjhntUrIk8O+hDlqai+aXHvNET2KP31bEu4vq2ov6a7cv3/YBrpgHvPnTdrcFJwndTqlmCPCody2feGcZzTGYy9t73ODVgl8Ym1KzKVQDOwHhQ0pcpSoVJ+lkkDrHpUJWTbTtBvqS4n6Qs7TzkkDqSc/On+UzSicDzYmSGwOEEwaI+i3bIUyW+dLKFgYRJlIJ2b6GtKaSVd2VwAiVhCDAAzJVuPdS8WTTK2jTKalDSudxjk9VF9Yjitf+y6flW+1geods5/SNiebUkJWsqJj9S6Bv4mt8rd1c1LJsczpYSjj8So8mafBOkX8iQLpW79qr3Rplg9qvU0QXmiGefeVGanVqME5nEaetNFMpThAy4Sd9YG7VGqMGnZnOgklWMDctXrX3TWSmT+0RWi2urFqmcKIkyekacvNW7PCFOpASnOVKIA86iO0rNMsieLR7AG+v2R2ZDdRXZqkIPWk+OVVulNK6NaBCWXHN2Rwg96jPlVXpHW0FrCw0Ghl0isqUBwAgAbs6vli5NUYcMHC7CHWnTXNp5phcOKUApY/RpJAJ7c+6jRyz5mWxJSIKCc+jhA27zIPj11hYexTOeKZrYNRtMi9sw2s+3YAQTvIAhC+uQIPWDTI41KOnuM+pplfYlLAUI/IIpnSGJKYAmoelH1NKkjt+8VVX+sKoyE9Y+6s9NOmbFNNWMW7jmPNlJGwymPHLZVtdtjmwCAI4bO6qO01jVJyJndRNoe0TcJKnQcOQAmOucqKt0y0svhI9umUqnhkKC127hZVPupkiTwXNar/RzXDzqMdXraCMORmRiO/bWjDOOOTZl6p/VxxiuUBVhdlpTK1HF7Ijbuxfzph3RSFWdy8VdJCwQOMuAHyNHaNWrUADBsmOkd5k76+K1ZtSFJKclZkY1QfOtc+qg4JLlM5q6Wam2+P8ma8ysNc4W4QoKAXuJA2Vc2qUANqQTJMrnYDgMRRidWLXCEFJwiYTjVAnblNOo0BbAQE5ZfWO4Rxqc/VxyFIdHOL7AM/eBQyQr0oTf0Q6pSzhyKyrMjZ40y7pFQkzkPGmn9KEyUmBGw7dmdcqGHRwdmWXXyVS4Jkd4+dPBWXZmKjoRvFPgz2+v3VoM44wZXP7NSEZgVCsNp7amtbxwJ+/51IDa60zkSeh19PFLZ8Csf8ANWZuCj3kcci9Un4mlf6VIP30AbktOzsisU0ykJ0gvqWfEoyrbz/OsK1uWRe3CthDgI7kpIpWV0jd0EdU2vZhdyPaU95BPvNg96Y+RPhUbl0t/Z2rm8LUk9ihPqKHuTy85p1o7pA7ldE+Ro35Z7bFo8K3oUhXnBqML2ov/EYVkU/Vfb8RjShTZ2EcQfSnNwpuKcznHDP912GvjZ6YPV94rvRwlCh1TXOGAD1n5VKINg0aHF2Vs42hC8LeAg7ThJEAz1UPFS/ot64GyiWMhtlaVKxR2HKiLUB9ZsEoREhxQJO4GCSOvOpmm7ZKGVIAy5tWXeCZrJmaRoxRtozXkpvHzpe0S4CAVOTKSP0Lh316brFeT10Kv2vdEFW09I9BYyEfkVtVPg7RTLHTKrs8+X12efd/xV/xqqNcaeS3ltVwG7tO6mtaX8CnYyKnlgHh0lEn88aFhSceBS3ZeeZx2RdXWszq8knAP2dv2tvpVW9cFWZJJ6zNRVimnHDIHhwrSoRjwjO5OXLObtOKq8E5p/ORFWSVz2io12jCQsCdxqWgQw0uDV3qzp1VrcpdB6J6Lg4pJ+VVSUBQkf8AavgRRF0ElZvWkkIfaCh0sQkeFZ7pG0WyqCDhJynrq85PtLg2xS4oDmpknckZg+HpVNrFroi59m0gYAZClg4ldYGWEePypmaEZR1dw6XW56EP6v2hUQAmVKOX39lP65aQdsrptLREG3RIUJCiHHZMbjnup3UnTSmwoutpDW90CCIGf7yRmTwzqPyvZXFqR9ZtYPYFJI/iNKWKOi2NyylHJp9Du017aMB1JbJyn3kz3ZjvojavQoBSTiB2EZjxrHLhnEkiudEaZdYV0FqTG0bj2p2Gs0+mT8oyPUNeY2c3FfPpHVQzofXJtcJeAQfiTmnvG0edFSACAQQQcwRmD2GsssbjszRGalwNc/Xwv9VSC3XPN1CLMq9JaraOKCpYU2BmVQpIA4mKBtbdX7Zlpt22fQ6hayjJWI+6T3RHmKP9KIeeZU06z0VCCUbdoOXhWTa2aObYfwMhYASkqC4kKM7I3RHjXRu3RzUVgQQaeIyr4yvEIO3jXakRVwGLNWffUxBhRHET8vuquaVEHrqcpWYP5g0Adqov5J3sOkmh8QWnxQT8qEDRBye3GDSVof8AjoT9s4P+agD0sluU1inKFaFF89+0EL8UBPqk1vPNwKyDlUt4um1fE1H2VH/qpWbym/8AhsqzpetgPoQ4QnsjwrYdZkfS9ELUMyq3n/MkZ+YNY9o8ZHqUR45/OtW5Pr0O2rtuc4mB+ysH5g+NJxS8VHQ/iOK8Cl6P7mGsq6A7K+pOdLm8GJHwKUn7Kin5Vwg9Idta2cA60UmHCOMiu7hMBM8TXbKIXNNX7kqT1yfSrIqaRyb6QCQWpzJCgOOUK+VEmsSpSof8NVZtq7cFtxpYMQpI7lKCT61ommcyR+wr0rD1W0jX0/YotQB/+QY7V/7a626sR1A//oW/ar/bXW3U7D5RnXfqL4/c8ya8LAdI4uun/Uc6GQCd9FWvLIxLUfqvLHcVK+4ULN9VMxcGPJyNKbVxmuSFb0+FOvHgYqMoODYZ8qYLE8sphXjTyHApOWc+tRU3E5LG2mrZWBeE7Ds+VQSSmUCMQ2nb9xFORNNqOFU/VVt6lfzp+KAJmr75S6EycyCOGIZpkb9476uNJ6utofYdxhLDyzJOXNwJWgnhw6uyhkqKVBSciDIPAjfR5fs/SrXAjf7dA4EIUFJ6syR3U2LuDRVeHIndFtpZbarVtlIXzSxKlBJTLc7AqMgcstpEUEa6PLSq2Zcn2POIQomcbRUnmjPHCIPZVnqxptxCTbOydgSFDMYfqmd0elfeVdoTbrA2AJPgkipSTxui2WEoZEpAs5VXpIQoEDbv41ZrOVMFAMgiQeNIZKGLF2SBRXoHWRVuSM1tkE4J80nd2bDQiynA7G7KO+pSssxsCVDvzqHFSVMlNp2jatHXaH20uNmUqEjj1g8CKkFNCHJZcEocaOxISvsJyPjA8KOVN1iljqVGyM7VgK7onSDIJzIAkmUkR3QazrSl4p95xajKiduewAJESTllxra9Nu4GFuOISQ2hS/eSMwMsh72cVg7Qg9daobmVqj6kU9j3Gvipr4RNNKkYDo08yuU0y1vFJg0ATguQDUzRFxzdwy58Dza/srSr5VWtq2jvronKgg9nhWU1mHK8xBt1/tKR5YvlRxqrpMXNnbvA++0gnqVhGIeM0HcrSfYs/wCMP4Fil5F4GauilWePyZfaZOLHEBXqD8qKtQNI81eIB91zoHtPu+YA76E2sn09YUPSpDThStJG1Kge8GflWJbOz0s4LJjcH3sp9ZW+bvLpHC5e83FH51VpVmKs9cnsV/dni8T4hJ+dU6VZ91dE8iWlvtFV185LscAB37fnU1vMVTc7icUrion7qsyoa6ustrWhLqlJTEyjbKSFAbDlIo70jplqCQFzhIBgcN81mtm+UBKkgEgbDsqS7pW4VubHdPzrNmxa5WPxTUUEvJ1eLVpK3BiJXsH/AA11vVefuTV906TtgpSYlchKQP0S99egavGNIM2T6krPNmvaoDg4vq/iWaC0RRfygKhcbuecPmR8zQipJ3VOPgXkEtZ7fWojpM+9H733inlEjdTTrv7M9U0xi0fC9lDicuIqNc5EZzvBp5p3OMMDgcxTV60AQRsPlVWWLMgLSRxGVc2iyRhPvJyNM2rmQ7BT1wIhY3e92fyqSB1aautAaaLAB+Akf5Vbct4k7Kpia7tm8SgmT0iBl28KkElas0N6zbuWefZHtGyFADePrJ7CNx2GqnXwhy0bWM8IGfYT8lJqt0FpB2xdGLNtWShtSpPEdYq+1isoYUE9Jl2VtKGYSVCVIy7AR38KvCXKY7PiqKp2lun7d1/n+vwAjZ6I7KYXXVmqUDsr65SxJEuffSeKfQmnrnIEfEoeeZ9DXF6Ok33/AC++lfLgoPV57KCQt1Q08q2dSkEYHFJStJ6zhCgdxE1sBTXne1y6R29e3+VbrobSPOW7K1bVNpJ7SBPnSpxt2MhKjItYNJPqbIW6pQWYIyAjbuHVQxg45Vrd3yK6QWBN1bkg71Ox/t1H/qMv/wBfafae/Dq0VREnbMxbEfz+6vi3u+tRVyG3x/T2v2nfw6X9Rl9+vtfF38OrFTJDke0V8BgVrY5Cr2SS/anh0nfw65d5CL07HrUf5nfw6LAylLm+n1HKRsrS08g1/wDr7X7Tv4dONchV+MuftSP3nfw6mwLDkc1qLbfMKPRSox1BWfhM0T8q9yDbsQfefHkhZoe1Y5Ib62fDinrYo+sAp2YndLcUS60aiXdzzaUus4GyojEVzJgbkHdPjVcm8XQ7pWo5oylxZlryvaNHfiPzqUpPSNFv9VF5iQedt4TO9zr/AGOupX9WF1+tY8XP+isf05eh6Jdbg/8ASMZ0rcY33FcSJ7QlIPpUUK9a05zkRvitSuftczPvO/h1z/UhfT/f2v2nfw62p7HmclanXqArysKFK/YnvjKqK2MRWw3vIxerbwh62BgAyp2Mj/h1Xo5Cr8fp7X7Tv4dWbKIqNV9Hi5eZaKsAWSCoCYhJOzurR06paOZHtVKWeKnCPJMCq3RHJRfMlJ5+3BE5pU5IkEZS311bK5ObomVOMqPElySevoGlZIuT2ew3G4pbk7Vmy0am6aLCAHQVYCHFHPCqciog5TWh0A6t6kvMXDbq1tkIJJCCrelSd6Rxo+ojGkRkab2PMHKIo/SI3YnD34yPlQwk1sutXJTdXLmNDrA6Sz0i5sUqRsQapRyJ336+1+07+HVolZGa4a4dSN8VpyuRW+jJ+1n9538Ooi+QvSB23Fr9p38OrWilGbrbG6e6miUkEFQ79oO6tNTyGaQH/mLX7Tv4dOf1GXu920n9538OiyaMotl5VZMLkUep5Br/APX2v2nfw6et+Q2/T+ntY/ed/DqLCjOmcpSd2zs3fdUhhZSQRtBBHaMxWhHkSv8AEDz9rwPSd2f/AB06nkWvp/v7X7Tv4dSBD1fWzfILaxCj3GdxHBXkaWi7osh3R9zsIPNLOwKzKduwEjLrkVZaN5INIMOBxu4tgQZ953wI5vMUU6w8nbt20nEplL6RkoFZTOUgnDJB7Krf5+fi+ONMdCWmTuL/ALP859V7mBWqslbsz6mvtaQxyI3yZ9va5mfed/DpxPIpffrrX7Tv4dWszNGX3jchOcQZpm9XASeFamvkTvz+ntfF38Omn+Q2+UI5+1+07+HUAZxa5iTton1dtnrgltt1SMCZAxHZMZD87aJGORG/T+ntftO/h1cav8lN9bvJcL1uQAoEBTkkEERm3xjwqJK1RaLp2bNSpUqCBUqVKgBUqVKgBUqVKgBUqVKgBUqVKgBUqVKgBUqVKgBUqVKgBUqVKgBUqVKgBUqVKgBUqVKgBUqVKgBUqVKgBUqVKgBUqVKgBUqVKgBUqVKgD//Z"/>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197636" y="6152454"/>
            <a:ext cx="4929050" cy="584775"/>
          </a:xfrm>
          <a:prstGeom prst="rect">
            <a:avLst/>
          </a:prstGeom>
          <a:noFill/>
        </p:spPr>
        <p:txBody>
          <a:bodyPr wrap="square" rtlCol="0">
            <a:spAutoFit/>
          </a:bodyPr>
          <a:lstStyle/>
          <a:p>
            <a:pPr algn="r"/>
            <a:r>
              <a:rPr lang="en-US" sz="3200" b="1" dirty="0"/>
              <a:t>Currently at generation 94</a:t>
            </a:r>
          </a:p>
        </p:txBody>
      </p:sp>
      <p:sp>
        <p:nvSpPr>
          <p:cNvPr id="8" name="TextBox 7"/>
          <p:cNvSpPr txBox="1"/>
          <p:nvPr/>
        </p:nvSpPr>
        <p:spPr>
          <a:xfrm>
            <a:off x="514930" y="4759696"/>
            <a:ext cx="2118978" cy="369332"/>
          </a:xfrm>
          <a:prstGeom prst="rect">
            <a:avLst/>
          </a:prstGeom>
          <a:noFill/>
        </p:spPr>
        <p:txBody>
          <a:bodyPr wrap="none" rtlCol="0">
            <a:spAutoFit/>
          </a:bodyPr>
          <a:lstStyle/>
          <a:p>
            <a:r>
              <a:rPr lang="en-US" b="1" dirty="0"/>
              <a:t>Leah Solberg Woods</a:t>
            </a:r>
          </a:p>
        </p:txBody>
      </p:sp>
      <p:sp>
        <p:nvSpPr>
          <p:cNvPr id="9" name="TextBox 8"/>
          <p:cNvSpPr txBox="1"/>
          <p:nvPr/>
        </p:nvSpPr>
        <p:spPr>
          <a:xfrm>
            <a:off x="9836724" y="808258"/>
            <a:ext cx="1163783" cy="646331"/>
          </a:xfrm>
          <a:prstGeom prst="rect">
            <a:avLst/>
          </a:prstGeom>
          <a:noFill/>
        </p:spPr>
        <p:txBody>
          <a:bodyPr wrap="square" rtlCol="0">
            <a:spAutoFit/>
          </a:bodyPr>
          <a:lstStyle/>
          <a:p>
            <a:r>
              <a:rPr lang="en-US" sz="3600" dirty="0"/>
              <a:t>1984</a:t>
            </a:r>
          </a:p>
        </p:txBody>
      </p:sp>
      <p:cxnSp>
        <p:nvCxnSpPr>
          <p:cNvPr id="13" name="Straight Arrow Connector 12"/>
          <p:cNvCxnSpPr/>
          <p:nvPr/>
        </p:nvCxnSpPr>
        <p:spPr>
          <a:xfrm flipH="1">
            <a:off x="8977745" y="1152768"/>
            <a:ext cx="75305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366346" y="184279"/>
            <a:ext cx="6479402" cy="584775"/>
          </a:xfrm>
          <a:prstGeom prst="rect">
            <a:avLst/>
          </a:prstGeom>
        </p:spPr>
        <p:txBody>
          <a:bodyPr wrap="none">
            <a:spAutoFit/>
          </a:bodyPr>
          <a:lstStyle/>
          <a:p>
            <a:r>
              <a:rPr lang="en-US" sz="3200" b="1" dirty="0"/>
              <a:t>N/NIH Heterogeneous stock (HS) rats</a:t>
            </a:r>
            <a:endParaRPr lang="en-US" sz="3200" dirty="0"/>
          </a:p>
        </p:txBody>
      </p:sp>
    </p:spTree>
    <p:extLst>
      <p:ext uri="{BB962C8B-B14F-4D97-AF65-F5344CB8AC3E}">
        <p14:creationId xmlns:p14="http://schemas.microsoft.com/office/powerpoint/2010/main" val="2676596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451" y="1162594"/>
            <a:ext cx="11351623" cy="5447211"/>
          </a:xfrm>
        </p:spPr>
        <p:txBody>
          <a:bodyPr>
            <a:normAutofit fontScale="92500"/>
          </a:bodyPr>
          <a:lstStyle/>
          <a:p>
            <a:r>
              <a:rPr lang="en-US" dirty="0"/>
              <a:t>1984: Colony initiated and maintained at NIH </a:t>
            </a:r>
          </a:p>
          <a:p>
            <a:pPr lvl="1"/>
            <a:r>
              <a:rPr lang="en-US" dirty="0"/>
              <a:t>60 breeder pairs, random mating</a:t>
            </a:r>
          </a:p>
          <a:p>
            <a:r>
              <a:rPr lang="en-US" dirty="0"/>
              <a:t>2003: colony transferred to Northwestern University  (Dr. Eva </a:t>
            </a:r>
            <a:r>
              <a:rPr lang="en-US" dirty="0" err="1"/>
              <a:t>Redei</a:t>
            </a:r>
            <a:r>
              <a:rPr lang="en-US" dirty="0"/>
              <a:t>)</a:t>
            </a:r>
          </a:p>
          <a:p>
            <a:pPr lvl="1"/>
            <a:r>
              <a:rPr lang="en-US" dirty="0"/>
              <a:t>25 breeder pairs</a:t>
            </a:r>
          </a:p>
          <a:p>
            <a:r>
              <a:rPr lang="en-US" dirty="0"/>
              <a:t>2006: colony transferred to Medical College of Wisconsin  (MCW; Dr. Solberg Woods)</a:t>
            </a:r>
          </a:p>
          <a:p>
            <a:pPr lvl="1"/>
            <a:r>
              <a:rPr lang="en-US" dirty="0"/>
              <a:t>46 breeder pairs, circular mating (minimizes inbreeding and controls genetic drift)</a:t>
            </a:r>
          </a:p>
          <a:p>
            <a:pPr lvl="1"/>
            <a:r>
              <a:rPr lang="en-US" dirty="0"/>
              <a:t>2014: increase to 64 breeder pairs, use mating program to mate distantly related pairs</a:t>
            </a:r>
          </a:p>
          <a:p>
            <a:r>
              <a:rPr lang="en-US" dirty="0"/>
              <a:t>2016: colony transferred to Wake Forest School of Medicine (WFSM; Dr. Solberg Woods)</a:t>
            </a:r>
          </a:p>
          <a:p>
            <a:pPr lvl="1"/>
            <a:r>
              <a:rPr lang="en-US" dirty="0"/>
              <a:t>40 breeder pairs, mating program to mate distantly related pairs</a:t>
            </a:r>
          </a:p>
          <a:p>
            <a:pPr lvl="1"/>
            <a:r>
              <a:rPr lang="en-US" dirty="0"/>
              <a:t>2019: increase to 92 breeder pairs, mating program to mate distantly related pairs</a:t>
            </a:r>
          </a:p>
          <a:p>
            <a:r>
              <a:rPr lang="en-US" dirty="0"/>
              <a:t>2020: embryo cryopreservation at RRRC (2,876 zygotes from 75 breeding pairs)</a:t>
            </a:r>
          </a:p>
          <a:p>
            <a:endParaRPr lang="en-US" dirty="0"/>
          </a:p>
        </p:txBody>
      </p:sp>
    </p:spTree>
    <p:extLst>
      <p:ext uri="{BB962C8B-B14F-4D97-AF65-F5344CB8AC3E}">
        <p14:creationId xmlns:p14="http://schemas.microsoft.com/office/powerpoint/2010/main" val="4114469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r8_circular_a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9611" y="431074"/>
            <a:ext cx="8569233" cy="6426925"/>
          </a:xfrm>
          <a:prstGeom prst="rect">
            <a:avLst/>
          </a:prstGeom>
        </p:spPr>
      </p:pic>
      <p:pic>
        <p:nvPicPr>
          <p:cNvPr id="1026" name="Picture 2" descr="https://secureservercdn.net/198.71.233.106/h9j.d46.myftpupload.com/wp-content/uploads/2020/03/download.png?time=15983735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1923" y="3861026"/>
            <a:ext cx="1828799"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189029" y="5747654"/>
            <a:ext cx="1271887" cy="369332"/>
          </a:xfrm>
          <a:prstGeom prst="rect">
            <a:avLst/>
          </a:prstGeom>
          <a:noFill/>
        </p:spPr>
        <p:txBody>
          <a:bodyPr wrap="none" rtlCol="0">
            <a:spAutoFit/>
          </a:bodyPr>
          <a:lstStyle/>
          <a:p>
            <a:r>
              <a:rPr lang="en-US" b="1" dirty="0"/>
              <a:t>Dan Munro</a:t>
            </a:r>
          </a:p>
        </p:txBody>
      </p:sp>
      <p:sp>
        <p:nvSpPr>
          <p:cNvPr id="5" name="TextBox 4"/>
          <p:cNvSpPr txBox="1"/>
          <p:nvPr/>
        </p:nvSpPr>
        <p:spPr>
          <a:xfrm>
            <a:off x="9731828" y="1408879"/>
            <a:ext cx="2272938" cy="1938992"/>
          </a:xfrm>
          <a:prstGeom prst="rect">
            <a:avLst/>
          </a:prstGeom>
          <a:noFill/>
        </p:spPr>
        <p:txBody>
          <a:bodyPr wrap="square" rtlCol="0">
            <a:spAutoFit/>
          </a:bodyPr>
          <a:lstStyle/>
          <a:p>
            <a:r>
              <a:rPr lang="en-US" sz="2400" dirty="0"/>
              <a:t>Rotational breeding, assuming 50 breeding pairs/generation </a:t>
            </a:r>
          </a:p>
        </p:txBody>
      </p:sp>
    </p:spTree>
    <p:extLst>
      <p:ext uri="{BB962C8B-B14F-4D97-AF65-F5344CB8AC3E}">
        <p14:creationId xmlns:p14="http://schemas.microsoft.com/office/powerpoint/2010/main" val="2465267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38200" y="1201782"/>
            <a:ext cx="10515600" cy="53557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Unlike other species, there is no inexpensive microarray for genotyping rats</a:t>
            </a:r>
          </a:p>
          <a:p>
            <a:pPr lvl="1"/>
            <a:r>
              <a:rPr lang="en-US" dirty="0"/>
              <a:t>One limitation of microarrays is that they are specific for a given population</a:t>
            </a:r>
          </a:p>
          <a:p>
            <a:pPr lvl="1"/>
            <a:r>
              <a:rPr lang="en-US" dirty="0"/>
              <a:t>Also, the design and unit cost of microarrays is relatively high</a:t>
            </a:r>
          </a:p>
          <a:p>
            <a:r>
              <a:rPr lang="en-US" dirty="0"/>
              <a:t>Since about 2012, of our mouse and rat work genotyping has relied of sequencing based methods, followed by imputation</a:t>
            </a:r>
          </a:p>
          <a:p>
            <a:r>
              <a:rPr lang="en-US" dirty="0"/>
              <a:t>Until recently, we have relied on genotyping by sequencing (GBS) which is adapted from plant genetics</a:t>
            </a:r>
          </a:p>
          <a:p>
            <a:r>
              <a:rPr lang="en-US" dirty="0"/>
              <a:t>We have now transitioned to low-pass whole genome sequencing</a:t>
            </a:r>
          </a:p>
          <a:p>
            <a:pPr lvl="1"/>
            <a:r>
              <a:rPr lang="en-US" dirty="0"/>
              <a:t>~0.25x coverage is sufficient </a:t>
            </a:r>
          </a:p>
          <a:p>
            <a:pPr lvl="1"/>
            <a:r>
              <a:rPr lang="en-US" dirty="0"/>
              <a:t>Imputation using STITCH or Beagle-&gt;Impute2</a:t>
            </a:r>
          </a:p>
          <a:p>
            <a:pPr lvl="1"/>
            <a:r>
              <a:rPr lang="en-US" dirty="0"/>
              <a:t>Overtime this will provide us with deep coverage of the existing HS haplotypes, which may differ from available HS founder samples </a:t>
            </a:r>
          </a:p>
          <a:p>
            <a:pPr lvl="1"/>
            <a:endParaRPr lang="en-US" dirty="0"/>
          </a:p>
          <a:p>
            <a:pPr marL="457200" lvl="1" indent="0">
              <a:buNone/>
            </a:pPr>
            <a:endParaRPr lang="en-US" dirty="0"/>
          </a:p>
        </p:txBody>
      </p:sp>
    </p:spTree>
    <p:extLst>
      <p:ext uri="{BB962C8B-B14F-4D97-AF65-F5344CB8AC3E}">
        <p14:creationId xmlns:p14="http://schemas.microsoft.com/office/powerpoint/2010/main" val="534870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673" y="2065701"/>
            <a:ext cx="6093619" cy="1807437"/>
          </a:xfrm>
          <a:prstGeom prst="rect">
            <a:avLst/>
          </a:prstGeom>
          <a:solidFill>
            <a:schemeClr val="bg1"/>
          </a:solidFill>
          <a:ln>
            <a:noFill/>
          </a:ln>
          <a:effec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83" y="4330337"/>
            <a:ext cx="660400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843" y="3859625"/>
            <a:ext cx="1854049" cy="1080312"/>
          </a:xfrm>
          <a:prstGeom prst="rect">
            <a:avLst/>
          </a:prstGeom>
        </p:spPr>
      </p:pic>
      <p:pic>
        <p:nvPicPr>
          <p:cNvPr id="6" name="Picture 2" descr="http://palmerlab.org/wp-content/uploads/2014/08/JJgao1-150x1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2173" y="286239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palmerlab.org/wp-content/uploads/2017/05/hannah-pic-150x1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2173" y="4615743"/>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palmerlab.org/wp-content/uploads/2014/08/Oksana1-150x1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4590" y="1139946"/>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cparker\AppData\Local\Microsoft\Windows\Temporary Internet Files\Content.Outlook\O414MLS1\Gileta_Profile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9679" y="4623741"/>
            <a:ext cx="118947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0288" y="2862390"/>
            <a:ext cx="126825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http://palmerlab.org/wp-content/uploads/2011/10/shyam-150x15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70491" y="1139946"/>
            <a:ext cx="126825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palmerlab.org/wp-content/uploads/2012/09/Natalia-150x15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91307" y="1139946"/>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87819" y="1240971"/>
            <a:ext cx="6283960" cy="584775"/>
          </a:xfrm>
          <a:prstGeom prst="rect">
            <a:avLst/>
          </a:prstGeom>
          <a:noFill/>
        </p:spPr>
        <p:txBody>
          <a:bodyPr wrap="square" rtlCol="0">
            <a:spAutoFit/>
          </a:bodyPr>
          <a:lstStyle/>
          <a:p>
            <a:pPr algn="ctr"/>
            <a:r>
              <a:rPr lang="en-US" sz="3200" b="1" dirty="0"/>
              <a:t>Genotype by sequencing (GBS)</a:t>
            </a:r>
          </a:p>
        </p:txBody>
      </p:sp>
      <p:sp>
        <p:nvSpPr>
          <p:cNvPr id="14" name="TextBox 13"/>
          <p:cNvSpPr txBox="1"/>
          <p:nvPr/>
        </p:nvSpPr>
        <p:spPr>
          <a:xfrm>
            <a:off x="10178912" y="2465509"/>
            <a:ext cx="1651414" cy="646331"/>
          </a:xfrm>
          <a:prstGeom prst="rect">
            <a:avLst/>
          </a:prstGeom>
          <a:noFill/>
        </p:spPr>
        <p:txBody>
          <a:bodyPr wrap="none" rtlCol="0">
            <a:spAutoFit/>
          </a:bodyPr>
          <a:lstStyle/>
          <a:p>
            <a:pPr algn="ctr"/>
            <a:r>
              <a:rPr lang="en-US" dirty="0"/>
              <a:t>Shyam </a:t>
            </a:r>
          </a:p>
          <a:p>
            <a:pPr algn="ctr"/>
            <a:r>
              <a:rPr lang="en-US" dirty="0"/>
              <a:t>Gopalakrishnan</a:t>
            </a:r>
          </a:p>
        </p:txBody>
      </p:sp>
      <p:sp>
        <p:nvSpPr>
          <p:cNvPr id="15" name="TextBox 14"/>
          <p:cNvSpPr txBox="1"/>
          <p:nvPr/>
        </p:nvSpPr>
        <p:spPr>
          <a:xfrm>
            <a:off x="6719517" y="2513406"/>
            <a:ext cx="1794915" cy="369332"/>
          </a:xfrm>
          <a:prstGeom prst="rect">
            <a:avLst/>
          </a:prstGeom>
          <a:noFill/>
        </p:spPr>
        <p:txBody>
          <a:bodyPr wrap="none" rtlCol="0">
            <a:spAutoFit/>
          </a:bodyPr>
          <a:lstStyle/>
          <a:p>
            <a:pPr algn="ctr"/>
            <a:r>
              <a:rPr lang="en-US" dirty="0"/>
              <a:t>Natalia Gonzales</a:t>
            </a:r>
          </a:p>
        </p:txBody>
      </p:sp>
      <p:sp>
        <p:nvSpPr>
          <p:cNvPr id="16" name="TextBox 15"/>
          <p:cNvSpPr txBox="1"/>
          <p:nvPr/>
        </p:nvSpPr>
        <p:spPr>
          <a:xfrm>
            <a:off x="6718817" y="4246411"/>
            <a:ext cx="1787605" cy="369332"/>
          </a:xfrm>
          <a:prstGeom prst="rect">
            <a:avLst/>
          </a:prstGeom>
          <a:noFill/>
        </p:spPr>
        <p:txBody>
          <a:bodyPr wrap="none" rtlCol="0">
            <a:spAutoFit/>
          </a:bodyPr>
          <a:lstStyle/>
          <a:p>
            <a:pPr algn="ctr"/>
            <a:r>
              <a:rPr lang="en-US" dirty="0"/>
              <a:t>Emmanuel </a:t>
            </a:r>
            <a:r>
              <a:rPr lang="en-US" dirty="0" err="1"/>
              <a:t>Aryee</a:t>
            </a:r>
            <a:endParaRPr lang="en-US" dirty="0"/>
          </a:p>
        </p:txBody>
      </p:sp>
      <p:sp>
        <p:nvSpPr>
          <p:cNvPr id="17" name="TextBox 16"/>
          <p:cNvSpPr txBox="1"/>
          <p:nvPr/>
        </p:nvSpPr>
        <p:spPr>
          <a:xfrm>
            <a:off x="7027907" y="6005030"/>
            <a:ext cx="1185453" cy="369332"/>
          </a:xfrm>
          <a:prstGeom prst="rect">
            <a:avLst/>
          </a:prstGeom>
          <a:noFill/>
        </p:spPr>
        <p:txBody>
          <a:bodyPr wrap="none" rtlCol="0">
            <a:spAutoFit/>
          </a:bodyPr>
          <a:lstStyle/>
          <a:p>
            <a:pPr algn="ctr"/>
            <a:r>
              <a:rPr lang="en-US" dirty="0"/>
              <a:t>Alex </a:t>
            </a:r>
            <a:r>
              <a:rPr lang="en-US" dirty="0" err="1"/>
              <a:t>Gileta</a:t>
            </a:r>
            <a:endParaRPr lang="en-US" dirty="0"/>
          </a:p>
        </p:txBody>
      </p:sp>
      <p:sp>
        <p:nvSpPr>
          <p:cNvPr id="18" name="TextBox 17"/>
          <p:cNvSpPr txBox="1"/>
          <p:nvPr/>
        </p:nvSpPr>
        <p:spPr>
          <a:xfrm>
            <a:off x="8714869" y="5996840"/>
            <a:ext cx="1322477" cy="646331"/>
          </a:xfrm>
          <a:prstGeom prst="rect">
            <a:avLst/>
          </a:prstGeom>
          <a:noFill/>
        </p:spPr>
        <p:txBody>
          <a:bodyPr wrap="none" rtlCol="0">
            <a:spAutoFit/>
          </a:bodyPr>
          <a:lstStyle/>
          <a:p>
            <a:pPr algn="ctr"/>
            <a:r>
              <a:rPr lang="en-US" dirty="0"/>
              <a:t>Hannah </a:t>
            </a:r>
          </a:p>
          <a:p>
            <a:pPr algn="ctr"/>
            <a:r>
              <a:rPr lang="en-US" dirty="0" err="1"/>
              <a:t>Bimschlager</a:t>
            </a:r>
            <a:endParaRPr lang="en-US" dirty="0"/>
          </a:p>
        </p:txBody>
      </p:sp>
      <p:sp>
        <p:nvSpPr>
          <p:cNvPr id="19" name="TextBox 18"/>
          <p:cNvSpPr txBox="1"/>
          <p:nvPr/>
        </p:nvSpPr>
        <p:spPr>
          <a:xfrm>
            <a:off x="8373773" y="2509051"/>
            <a:ext cx="1926297" cy="369332"/>
          </a:xfrm>
          <a:prstGeom prst="rect">
            <a:avLst/>
          </a:prstGeom>
          <a:noFill/>
        </p:spPr>
        <p:txBody>
          <a:bodyPr wrap="none" rtlCol="0">
            <a:spAutoFit/>
          </a:bodyPr>
          <a:lstStyle/>
          <a:p>
            <a:pPr algn="ctr"/>
            <a:r>
              <a:rPr lang="en-US" dirty="0"/>
              <a:t>Oksana Polesskaya</a:t>
            </a:r>
          </a:p>
        </p:txBody>
      </p:sp>
      <p:sp>
        <p:nvSpPr>
          <p:cNvPr id="20" name="TextBox 19"/>
          <p:cNvSpPr txBox="1"/>
          <p:nvPr/>
        </p:nvSpPr>
        <p:spPr>
          <a:xfrm>
            <a:off x="8809182" y="4228994"/>
            <a:ext cx="1151276" cy="369332"/>
          </a:xfrm>
          <a:prstGeom prst="rect">
            <a:avLst/>
          </a:prstGeom>
          <a:noFill/>
        </p:spPr>
        <p:txBody>
          <a:bodyPr wrap="none" rtlCol="0">
            <a:spAutoFit/>
          </a:bodyPr>
          <a:lstStyle/>
          <a:p>
            <a:pPr algn="ctr"/>
            <a:r>
              <a:rPr lang="en-US" dirty="0" err="1"/>
              <a:t>Jianjn</a:t>
            </a:r>
            <a:r>
              <a:rPr lang="en-US" dirty="0"/>
              <a:t> Gao</a:t>
            </a:r>
          </a:p>
        </p:txBody>
      </p:sp>
    </p:spTree>
    <p:extLst>
      <p:ext uri="{BB962C8B-B14F-4D97-AF65-F5344CB8AC3E}">
        <p14:creationId xmlns:p14="http://schemas.microsoft.com/office/powerpoint/2010/main" val="2823983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33600" y="214479"/>
            <a:ext cx="8229600" cy="792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800" b="1" dirty="0"/>
          </a:p>
        </p:txBody>
      </p:sp>
      <p:pic>
        <p:nvPicPr>
          <p:cNvPr id="2050" name="Picture 2" descr="overview-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378" y="1032767"/>
            <a:ext cx="9655500" cy="5563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Genom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0003" y="565769"/>
            <a:ext cx="1562100" cy="571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97680" y="889073"/>
            <a:ext cx="3381310" cy="646331"/>
          </a:xfrm>
          <a:prstGeom prst="rect">
            <a:avLst/>
          </a:prstGeom>
          <a:noFill/>
        </p:spPr>
        <p:txBody>
          <a:bodyPr wrap="none" rtlCol="0">
            <a:spAutoFit/>
          </a:bodyPr>
          <a:lstStyle/>
          <a:p>
            <a:r>
              <a:rPr lang="en-US" sz="3600" b="1" i="1" dirty="0"/>
              <a:t>Riptide protocol </a:t>
            </a:r>
          </a:p>
        </p:txBody>
      </p:sp>
      <p:sp>
        <p:nvSpPr>
          <p:cNvPr id="3" name="TextBox 2"/>
          <p:cNvSpPr txBox="1"/>
          <p:nvPr/>
        </p:nvSpPr>
        <p:spPr>
          <a:xfrm>
            <a:off x="3582784" y="6488673"/>
            <a:ext cx="5074723" cy="369332"/>
          </a:xfrm>
          <a:prstGeom prst="rect">
            <a:avLst/>
          </a:prstGeom>
          <a:noFill/>
        </p:spPr>
        <p:txBody>
          <a:bodyPr wrap="none" rtlCol="0">
            <a:spAutoFit/>
          </a:bodyPr>
          <a:lstStyle/>
          <a:p>
            <a:r>
              <a:rPr lang="en-US" dirty="0"/>
              <a:t>Now transitioning to the new rat genome mRatBN7!</a:t>
            </a:r>
          </a:p>
        </p:txBody>
      </p:sp>
    </p:spTree>
    <p:extLst>
      <p:ext uri="{BB962C8B-B14F-4D97-AF65-F5344CB8AC3E}">
        <p14:creationId xmlns:p14="http://schemas.microsoft.com/office/powerpoint/2010/main" val="14127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2244</TotalTime>
  <Words>2910</Words>
  <Application>Microsoft Office PowerPoint</Application>
  <PresentationFormat>Widescreen</PresentationFormat>
  <Paragraphs>540</Paragraphs>
  <Slides>35</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Britannic Bold</vt:lpstr>
      <vt:lpstr>Calibri</vt:lpstr>
      <vt:lpstr>Calibri Light</vt:lpstr>
      <vt:lpstr>Office Theme</vt:lpstr>
      <vt:lpstr>NIDA Center for GWAS in Outbred Rats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Center goals</vt:lpstr>
      <vt:lpstr>Center for GWAS in outbred rats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Genetic Basis of Opioid Dependence Vulnerability in a Rodent Model (U01DA045300; Kalivas)</vt:lpstr>
      <vt:lpstr>Identification of Genetic Variants that Contribute to Compulsive Cocaine Intake in Rats (U01DA043799; George)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mystery of the missing kidney…</vt:lpstr>
      <vt:lpstr>The mystery of the missing kidney…</vt:lpstr>
      <vt:lpstr>Microbiome studies</vt:lpstr>
      <vt:lpstr>PowerPoint Presentation</vt:lpstr>
      <vt:lpstr>PowerPoint Presentation</vt:lpstr>
    </vt:vector>
  </TitlesOfParts>
  <Company>LG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Abraham Palmer</dc:creator>
  <cp:lastModifiedBy>Palmer, Abraham</cp:lastModifiedBy>
  <cp:revision>48</cp:revision>
  <dcterms:created xsi:type="dcterms:W3CDTF">2020-08-25T18:57:53Z</dcterms:created>
  <dcterms:modified xsi:type="dcterms:W3CDTF">2021-02-26T19:29:39Z</dcterms:modified>
</cp:coreProperties>
</file>